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1340" r:id="rId2"/>
    <p:sldId id="6615" r:id="rId3"/>
    <p:sldId id="7246" r:id="rId4"/>
    <p:sldId id="7242" r:id="rId5"/>
    <p:sldId id="7243" r:id="rId6"/>
    <p:sldId id="6807" r:id="rId7"/>
    <p:sldId id="6849" r:id="rId8"/>
    <p:sldId id="7253" r:id="rId9"/>
    <p:sldId id="7300" r:id="rId10"/>
    <p:sldId id="7299" r:id="rId11"/>
    <p:sldId id="7282" r:id="rId12"/>
    <p:sldId id="7283" r:id="rId13"/>
    <p:sldId id="7284" r:id="rId14"/>
    <p:sldId id="7285" r:id="rId15"/>
    <p:sldId id="7286" r:id="rId16"/>
    <p:sldId id="7287" r:id="rId17"/>
    <p:sldId id="7288" r:id="rId18"/>
    <p:sldId id="7210" r:id="rId19"/>
    <p:sldId id="7292" r:id="rId20"/>
    <p:sldId id="6892" r:id="rId21"/>
    <p:sldId id="7126" r:id="rId22"/>
    <p:sldId id="7298" r:id="rId23"/>
    <p:sldId id="7293" r:id="rId24"/>
    <p:sldId id="7294" r:id="rId25"/>
    <p:sldId id="7295" r:id="rId26"/>
    <p:sldId id="6713" r:id="rId27"/>
    <p:sldId id="6950" r:id="rId28"/>
    <p:sldId id="1687" r:id="rId29"/>
    <p:sldId id="4937" r:id="rId30"/>
    <p:sldId id="4032" r:id="rId31"/>
    <p:sldId id="7280" r:id="rId32"/>
    <p:sldId id="4528" r:id="rId33"/>
    <p:sldId id="4527" r:id="rId34"/>
    <p:sldId id="7277" r:id="rId35"/>
    <p:sldId id="4525" r:id="rId36"/>
    <p:sldId id="4526" r:id="rId37"/>
    <p:sldId id="4524" r:id="rId38"/>
    <p:sldId id="7279" r:id="rId39"/>
  </p:sldIdLst>
  <p:sldSz cx="9144000" cy="6858000" type="screen4x3"/>
  <p:notesSz cx="6797675" cy="99266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rgbClr val="CC0000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藻谷浩介" initials="" lastIdx="1" clrIdx="0"/>
  <p:cmAuthor id="2" name="浩介 藻谷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99"/>
    <a:srgbClr val="800000"/>
    <a:srgbClr val="FF6600"/>
    <a:srgbClr val="FFCCCC"/>
    <a:srgbClr val="FFCC99"/>
    <a:srgbClr val="663300"/>
    <a:srgbClr val="FF3300"/>
    <a:srgbClr val="008000"/>
    <a:srgbClr val="0033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93733" autoAdjust="0"/>
  </p:normalViewPr>
  <p:slideViewPr>
    <p:cSldViewPr>
      <p:cViewPr varScale="1">
        <p:scale>
          <a:sx n="82" d="100"/>
          <a:sy n="82" d="100"/>
        </p:scale>
        <p:origin x="1152" y="51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92" y="3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FB6D32A8-9A06-42AD-8D6C-359495FBA0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ja-JP" altLang="en-US"/>
              <a:t>人口減少時代の三遠南信地域、切り拓く未来</a:t>
            </a:r>
            <a:endParaRPr lang="en-US" altLang="ja-JP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67ADD373-481B-4E3B-961B-3D0CC82AEE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70EF445-952E-4904-9E1D-DD1399DB287A}" type="datetime1">
              <a:rPr lang="ja-JP" altLang="en-US"/>
              <a:pPr>
                <a:defRPr/>
              </a:pPr>
              <a:t>2025/10/6</a:t>
            </a:fld>
            <a:endParaRPr lang="en-US" altLang="ja-JP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BE3E495B-CD53-4D0B-BA56-0420C2824F6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(株)日本総合研究所 藻谷浩介 </a:t>
            </a:r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74578452-A8E2-4AAC-B668-8F0791CD7C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fld id="{D75D68B2-A07A-40AF-95A5-9C0E0F5B1B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49CECCD-C9E6-433B-A9F9-C5D4604510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ja-JP" altLang="en-US"/>
              <a:t>人口減少時代の三遠南信地域、切り拓く未来</a:t>
            </a:r>
            <a:endParaRPr lang="en-US" altLang="ja-JP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219CB33-8F08-453F-BB5C-5A97B8E2B4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7CF42DA-4088-40E5-9335-E2B08B89EC80}" type="datetime1">
              <a:rPr lang="ja-JP" altLang="en-US"/>
              <a:pPr>
                <a:defRPr/>
              </a:pPr>
              <a:t>2025/10/6</a:t>
            </a:fld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3BF1907-EFCB-4DB5-ADCD-404BE7E336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3230014-6E01-46B3-8227-A2AE9AB897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AC260E7-5D07-4578-ABDD-735E80931FB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(株)日本総合研究所 藻谷浩介 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778BAA9-1B74-4B97-ACA5-7BB4AFDBE9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fld id="{999714DC-43B5-42FE-A792-F279D5532C8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F7DA663-F663-4AA1-9388-669F84D016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8D851AF-C6DC-48B6-9ABC-2999B5B712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7E534CC7-7286-43B9-99BF-B8D75F1DD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FD78157D-B7FD-40EA-8561-95AF2CDE1E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64B461D7-8EF0-4EE2-934B-6454E7901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9D279-2A8E-B69E-AB66-0AD646777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C46E830-3C2A-B87D-C866-AC551A06AC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286FEA0F-0A04-2EF4-2D63-27D8088516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10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4B87F966-407C-A928-3BD2-B6A4B3BCBF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93217474-9300-057F-9D0F-DD1B52129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94037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F7DA663-F663-4AA1-9388-669F84D016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8D851AF-C6DC-48B6-9ABC-2999B5B712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7E534CC7-7286-43B9-99BF-B8D75F1DD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11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FD78157D-B7FD-40EA-8561-95AF2CDE1E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64B461D7-8EF0-4EE2-934B-6454E7901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17994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1CDE3-ECC0-8C21-882E-01E75D2DF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D80D663-8E88-F33A-5ACE-45CADFF680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6FE40CF9-20BA-D6C0-879B-D83DA4CBCF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22B87838-8BB8-ABAE-7065-8ED67D2F68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12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FB47FEFA-ADD8-6CC3-D3CF-224751B8E8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723C2538-164C-D1AE-6838-1A43B06DE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9376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F94C9-6B5D-8687-A51A-FD980007C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9BBDCD3-F859-F360-38C3-2C9F54206B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D4733F0D-4C74-D363-6637-AFB29AFDD5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885981E1-558A-B07F-C83E-88B6F74117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13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7D28A8F2-D2C2-4913-63A1-E2E309A128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DC5F0A72-1119-AB5B-3D08-17AEE2249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6045030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E5E68-AF97-937B-A1B7-7AC8F4119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F9C5CBB-0539-1A00-8586-4001ECFE68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48320A61-9517-B85D-7486-6CBC4B8B24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14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7DFEA4C1-F42D-919C-0A2F-0583C0D30D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BB1687B7-4C86-A6CA-8F91-E83E894BE1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924934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1C559-FB22-72B8-E09B-D6228056C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FAF7F0F-204C-FF54-A613-E885D07BBE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33A2F31D-37CD-B422-B6DA-9B2DCB5E4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15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BD37F0A2-D866-B300-35AF-B66F7F4289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0426D6BD-B1B0-E23D-E908-43F57F1BC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901423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CF9B0-0218-EE84-CFEB-B1038E33C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DCED323-69C6-CEBC-36FC-B50C0BD2C8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26309CBD-336F-9A16-18EE-BCD48611D4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08FDA020-EC21-F81B-9944-8D89BA123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16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11EC8715-DC6C-E430-B9F6-757EF7745A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2D97360B-6724-C169-F525-737803CFB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21393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CF9B0-0218-EE84-CFEB-B1038E33C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DCED323-69C6-CEBC-36FC-B50C0BD2C8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26309CBD-336F-9A16-18EE-BCD48611D4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08FDA020-EC21-F81B-9944-8D89BA123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17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11EC8715-DC6C-E430-B9F6-757EF7745A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2D97360B-6724-C169-F525-737803CFB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52093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40CC6-F5A5-D660-80E1-CC9D8ED03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18DB396-DE1F-302F-9C4E-FB9F29364A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2B3A272D-B42A-0737-46A6-C26B1D27905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7DC9CADF-4D73-11BF-236B-1A94202647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18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77BE9162-7C73-5C80-3C3E-02D46B22B4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EC1E3EFE-06AC-F361-E64B-17CF0BB79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132962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2BCF564-2B58-4DEB-8D24-C78FC51FE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94F97AF3-E32D-4E4C-81FA-810595329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19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0D9D6F86-E9C1-408D-BD35-991E50015B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C415E667-BF1E-41B1-8576-5D5A8001F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92118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9DB83-2A2C-5284-276C-DC1E9EDD6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30BBE4-2F19-3544-C2F3-1CD3453F1F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ED2B6EBE-1F0B-2DAB-4AAC-629C6A0BA1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A47B29C9-27E9-6154-1B74-A6B281DA3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7CB21EB9-D839-8FFE-9A56-396DA94BB4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38024609-011B-D786-1DB5-29EA276C5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473745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70022-6CBF-2F84-851A-B4B891AC7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87FA0A4-5F94-06B1-E96D-7BB950A8FF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4C00DA7C-D3D3-0B7D-3BC9-21AAF4D7F8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20</a:t>
            </a:fld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A309917C-D048-9E02-CE56-F7010E8E12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6B3F2492-E891-5640-7DE2-689A23309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734241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B9B0E-8FCA-0B78-9D98-955D5233B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C8F12FC-8901-6578-DE4D-901420EDAA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31D5159A-70E7-DA72-9E8E-4F6C8E9C9A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21</a:t>
            </a:fld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37ABB25C-7928-33D8-B249-B0C3F60A84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E7A6099C-E157-6E8C-0F02-4B19C170D0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448079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01F26-C25C-0C37-53ED-7E1B4ABA5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AFAE79-92A6-5E77-0B79-13166DB7846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0957A318-E28C-06A8-2C56-C72B0CC2CB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22</a:t>
            </a:fld>
            <a:endParaRPr lang="en-US" altLang="ja-JP" sz="120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0C8E7326-0177-BE10-465D-BE0F7DD843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73FE48CD-82F5-FB7B-61CC-4D2CF7B73D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57012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4DF5F0F-2FB5-4983-9519-CFA210E1B00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農山村へ暮らすことの魅力と可能性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8E54117F-2C03-4144-8CC3-FF8BB8B05E4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1093A374-7CDC-44A0-911D-0C2CB9E0813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algn="r" eaLnBrk="1" hangingPunct="1"/>
            <a:fld id="{0928C2E0-E229-4C30-A1B8-12BA605F6F34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 algn="r" eaLnBrk="1" hangingPunct="1"/>
              <a:t>23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26FFCC3A-CC21-4494-AE96-FF6ED650F8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22" name="Rectangle 3">
            <a:extLst>
              <a:ext uri="{FF2B5EF4-FFF2-40B4-BE49-F238E27FC236}">
                <a16:creationId xmlns:a16="http://schemas.microsoft.com/office/drawing/2014/main" id="{72AED111-9521-442E-BA50-C47AF9B06E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2212665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6A8B6-DF74-01BD-C0AD-B60EE52D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4C0A6B3-86DA-FFD0-D61D-B57207D098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98E20087-5406-CC54-3BD4-4A60F8A9C1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24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C24C0282-BF97-4E32-9A00-CE40F582A2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D5A5CAF6-8A05-29D0-072C-CB8AA2702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5037926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244C43-A2E8-494A-BD5F-BB54428D091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農山村へ暮らすことの魅力と可能性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97BDE7A6-9570-4C6C-BC1B-5B88A8FD063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7BA561DA-1656-487B-9413-02D7CFDA2D2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algn="r" eaLnBrk="1" hangingPunct="1"/>
            <a:fld id="{60CF27B5-BFE3-4E95-A683-DE69F8E4D437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 algn="r" eaLnBrk="1" hangingPunct="1"/>
              <a:t>25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46820180-2E27-4324-84E8-700A82A746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482FBECE-D0B7-4F4E-8B00-BF9123719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92331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836F815-1C8A-4E77-9F8E-8CE6F30862F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農山村へ暮らすことの魅力と可能性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3315" name="Rectangle 6">
            <a:extLst>
              <a:ext uri="{FF2B5EF4-FFF2-40B4-BE49-F238E27FC236}">
                <a16:creationId xmlns:a16="http://schemas.microsoft.com/office/drawing/2014/main" id="{E8F91A4D-2D19-4DA0-B029-8E8CC046CF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eaLnBrk="1" hangingPunct="1"/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3316" name="Rectangle 7">
            <a:extLst>
              <a:ext uri="{FF2B5EF4-FFF2-40B4-BE49-F238E27FC236}">
                <a16:creationId xmlns:a16="http://schemas.microsoft.com/office/drawing/2014/main" id="{30FF1F3B-4ACE-44C4-A852-403A306CB25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pPr algn="r" eaLnBrk="1" hangingPunct="1"/>
            <a:fld id="{ED9BE97D-2F36-47D2-A175-849424F108D4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 algn="r" eaLnBrk="1" hangingPunct="1"/>
              <a:t>26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CB59CF42-695B-4E14-A680-FBE254CBD5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F0AFCD9C-AB9A-4257-BF6F-73C98190F4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153055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7A4B5-8117-2479-782F-001419D9E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2A10FFF-6BFC-FE11-1655-AFBE087B33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A69BD41E-19B0-41C6-9E0F-94D82FC4A5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27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55E47E5E-DD50-5186-C7BA-160FD6A82F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A34D3F3C-1405-B8F4-524C-EFD411EE6E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7419143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A04408E4-5575-42FD-81AF-125E684755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4995" name="Rectangle 6">
            <a:extLst>
              <a:ext uri="{FF2B5EF4-FFF2-40B4-BE49-F238E27FC236}">
                <a16:creationId xmlns:a16="http://schemas.microsoft.com/office/drawing/2014/main" id="{DC1B2B7D-D744-40BB-88B0-985F172E2CC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84996" name="Rectangle 7">
            <a:extLst>
              <a:ext uri="{FF2B5EF4-FFF2-40B4-BE49-F238E27FC236}">
                <a16:creationId xmlns:a16="http://schemas.microsoft.com/office/drawing/2014/main" id="{50EDC1AD-BCB8-462E-BF87-D5C063C7E1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761A89F8-55E2-4179-BCC3-D46C60DAB2EB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28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4997" name="Rectangle 2">
            <a:extLst>
              <a:ext uri="{FF2B5EF4-FFF2-40B4-BE49-F238E27FC236}">
                <a16:creationId xmlns:a16="http://schemas.microsoft.com/office/drawing/2014/main" id="{3F1428E1-1503-4DD0-80C9-67F5DD4291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4998" name="Rectangle 3">
            <a:extLst>
              <a:ext uri="{FF2B5EF4-FFF2-40B4-BE49-F238E27FC236}">
                <a16:creationId xmlns:a16="http://schemas.microsoft.com/office/drawing/2014/main" id="{E363DEB6-D936-4B21-AEB7-680BE1E64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385512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29A72270-7825-4DE9-8E25-1E0245DB3F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7043" name="Rectangle 6">
            <a:extLst>
              <a:ext uri="{FF2B5EF4-FFF2-40B4-BE49-F238E27FC236}">
                <a16:creationId xmlns:a16="http://schemas.microsoft.com/office/drawing/2014/main" id="{2A188B7E-1A65-4DB9-A337-FD20AA2ED8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87044" name="Rectangle 7">
            <a:extLst>
              <a:ext uri="{FF2B5EF4-FFF2-40B4-BE49-F238E27FC236}">
                <a16:creationId xmlns:a16="http://schemas.microsoft.com/office/drawing/2014/main" id="{72B2B713-582C-4E26-B7F1-E7949ACBC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53649A31-420A-4E65-BE60-0128B85FB4B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29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7045" name="Rectangle 2">
            <a:extLst>
              <a:ext uri="{FF2B5EF4-FFF2-40B4-BE49-F238E27FC236}">
                <a16:creationId xmlns:a16="http://schemas.microsoft.com/office/drawing/2014/main" id="{8F249433-F49C-4C1F-A843-EED55009BE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7046" name="Rectangle 3">
            <a:extLst>
              <a:ext uri="{FF2B5EF4-FFF2-40B4-BE49-F238E27FC236}">
                <a16:creationId xmlns:a16="http://schemas.microsoft.com/office/drawing/2014/main" id="{A52E1F54-D36F-4751-9BBE-9C0AEFFC4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525906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F7DA663-F663-4AA1-9388-669F84D016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8D851AF-C6DC-48B6-9ABC-2999B5B712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7E534CC7-7286-43B9-99BF-B8D75F1DD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FD78157D-B7FD-40EA-8561-95AF2CDE1E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64B461D7-8EF0-4EE2-934B-6454E7901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9261590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29A72270-7825-4DE9-8E25-1E0245DB3F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7043" name="Rectangle 6">
            <a:extLst>
              <a:ext uri="{FF2B5EF4-FFF2-40B4-BE49-F238E27FC236}">
                <a16:creationId xmlns:a16="http://schemas.microsoft.com/office/drawing/2014/main" id="{2A188B7E-1A65-4DB9-A337-FD20AA2ED8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87044" name="Rectangle 7">
            <a:extLst>
              <a:ext uri="{FF2B5EF4-FFF2-40B4-BE49-F238E27FC236}">
                <a16:creationId xmlns:a16="http://schemas.microsoft.com/office/drawing/2014/main" id="{72B2B713-582C-4E26-B7F1-E7949ACBC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53649A31-420A-4E65-BE60-0128B85FB4B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30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7045" name="Rectangle 2">
            <a:extLst>
              <a:ext uri="{FF2B5EF4-FFF2-40B4-BE49-F238E27FC236}">
                <a16:creationId xmlns:a16="http://schemas.microsoft.com/office/drawing/2014/main" id="{8F249433-F49C-4C1F-A843-EED55009BE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7046" name="Rectangle 3">
            <a:extLst>
              <a:ext uri="{FF2B5EF4-FFF2-40B4-BE49-F238E27FC236}">
                <a16:creationId xmlns:a16="http://schemas.microsoft.com/office/drawing/2014/main" id="{A52E1F54-D36F-4751-9BBE-9C0AEFFC4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926871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C789A-4237-A716-0E74-72FADB1AA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A9F4880-B87C-0151-548A-F4F497B2F7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5528A978-99B0-C463-DE9A-39A9971CA0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5FB5F69A-3ED1-B3B5-9DB7-A42B8B535A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31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F5FD601A-92F9-06D0-0AE8-CD289B636D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DB56DBBA-18F8-1208-13B4-0AB9DE3E37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61964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2FF85-9BD4-4D98-945B-ECE3035A3C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A157D1C-41CD-48B7-BEF3-D2B54F756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D79603CA-06E6-4370-8A95-A0F41E188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32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0B753ECF-CE3E-4E47-B281-C1BA8FF3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F05CBD2A-7745-4CA7-9946-74F982DE0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426939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2FF85-9BD4-4D98-945B-ECE3035A3C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A157D1C-41CD-48B7-BEF3-D2B54F756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D79603CA-06E6-4370-8A95-A0F41E188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33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0B753ECF-CE3E-4E47-B281-C1BA8FF3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F05CBD2A-7745-4CA7-9946-74F982DE0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370831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E60C7-3C04-FF1F-7714-456EADB2B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6362372-1611-BD96-61A8-CEB3978FAD1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B6E7FBE5-9358-CB8A-DAF8-5695510BDF7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00DFB7C1-58CD-DCFC-12F3-5B78B1078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34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4ED33A25-8DEB-C218-32C6-9AE55F818A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C99A32D4-74B5-3762-8756-8DE5CDAF4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389374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2FF85-9BD4-4D98-945B-ECE3035A3C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A157D1C-41CD-48B7-BEF3-D2B54F756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D79603CA-06E6-4370-8A95-A0F41E188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35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0B753ECF-CE3E-4E47-B281-C1BA8FF3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F05CBD2A-7745-4CA7-9946-74F982DE0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5193815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2FF85-9BD4-4D98-945B-ECE3035A3C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A157D1C-41CD-48B7-BEF3-D2B54F756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D79603CA-06E6-4370-8A95-A0F41E188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36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0B753ECF-CE3E-4E47-B281-C1BA8FF3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F05CBD2A-7745-4CA7-9946-74F982DE0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84380455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2FF85-9BD4-4D98-945B-ECE3035A3C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7A157D1C-41CD-48B7-BEF3-D2B54F756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D79603CA-06E6-4370-8A95-A0F41E188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37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0B753ECF-CE3E-4E47-B281-C1BA8FF3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F05CBD2A-7745-4CA7-9946-74F982DE0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0603715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63338-AF9B-A5ED-6AFC-E9D42EF5F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E6172B1-EB51-F5E8-7994-6299AE5789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A743B998-4DCC-8AF9-4CBF-31EEC718B5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93E749EA-FD28-6159-EA45-41AAF716B3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38641F8C-512B-42F6-BD57-70B1115F9B51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38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501AFF74-8232-9594-8791-597CFB6C35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21AD8208-586F-4393-F2C9-A25FBE86D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05642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1C70E-4FBB-87A3-D2D7-FEBAF20C1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033AA8F-CFCF-4AA7-10B9-0933314EE1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B2F8BA1F-BCDD-EBD2-9178-1C7E588FE1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日本総合研究所 藻谷浩介 </a:t>
            </a: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525BEDFF-75ED-162F-1CE3-CB216447BB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B16CC099-73D5-4562-89EF-298DC8AF2BEE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4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CA2978A2-62BF-3AD3-A93B-07C95D473C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57DAC236-61D3-944C-1CD9-B8FDA2CB9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  <a:noFill/>
        </p:spPr>
        <p:txBody>
          <a:bodyPr lIns="92075" tIns="46038" rIns="92075" bIns="46038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634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89145-BCD9-7739-7702-5AD5B9554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6B38EF0-F5A3-A1FA-BF23-267D014502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EF2783B2-1CD4-BDEE-76B0-5496081E12D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id="{8E755B3E-0E1C-36FA-425C-50588A1C6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D4B343AF-3B82-4D2E-A575-E18B651DC048}" type="slidenum"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5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2AE6021E-76D3-1A23-DA7A-06087B5AD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CC2F602F-8C21-0D73-D418-825F5A3F9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56249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2BCF564-2B58-4DEB-8D24-C78FC51FE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EBB496C1-57BA-4A6C-B1BE-05D84D3A22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94F97AF3-E32D-4E4C-81FA-810595329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6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0D9D6F86-E9C1-408D-BD35-991E50015B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C415E667-BF1E-41B1-8576-5D5A8001F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5191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2BCF564-2B58-4DEB-8D24-C78FC51FE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1" name="Rectangle 6">
            <a:extLst>
              <a:ext uri="{FF2B5EF4-FFF2-40B4-BE49-F238E27FC236}">
                <a16:creationId xmlns:a16="http://schemas.microsoft.com/office/drawing/2014/main" id="{EBB496C1-57BA-4A6C-B1BE-05D84D3A22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en-US" altLang="ja-JP" sz="1200">
                <a:solidFill>
                  <a:schemeClr val="tx1"/>
                </a:solidFill>
                <a:ea typeface="ＭＳ Ｐゴシック" panose="020B0600070205080204" pitchFamily="50" charset="-128"/>
              </a:rPr>
              <a:t>(株)日本総合研究所 藻谷浩介 </a:t>
            </a: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94F97AF3-E32D-4E4C-81FA-810595329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7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0D9D6F86-E9C1-408D-BD35-991E50015B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C415E667-BF1E-41B1-8576-5D5A8001F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52492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3CCC9-AB8D-0DDA-A98F-CFD02AFE5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AEBC4DF-CB7A-C070-9FD9-F56049542E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8F3DF2D7-8E47-D0A3-E512-0805D4D6C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8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8CBDF9A0-6253-3902-B4E0-18879853C5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C2D6B9D8-D8DA-F3E2-D99C-98FD3E7DB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06607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9D279-2A8E-B69E-AB66-0AD646777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C46E830-3C2A-B87D-C866-AC551A06AC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r>
              <a:rPr lang="ja-JP" altLang="en-US" sz="1200">
                <a:solidFill>
                  <a:schemeClr val="tx1"/>
                </a:solidFill>
                <a:ea typeface="ＭＳ Ｐゴシック" panose="020B0600070205080204" pitchFamily="50" charset="-128"/>
              </a:rPr>
              <a:t>人口減少時代の三遠南信地域、切り拓く未来</a:t>
            </a:r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2" name="Rectangle 7">
            <a:extLst>
              <a:ext uri="{FF2B5EF4-FFF2-40B4-BE49-F238E27FC236}">
                <a16:creationId xmlns:a16="http://schemas.microsoft.com/office/drawing/2014/main" id="{286FEA0F-0A04-2EF4-2D63-27D8088516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1pPr>
            <a:lvl2pPr marL="742950" indent="-28575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2pPr>
            <a:lvl3pPr marL="11430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3pPr>
            <a:lvl4pPr marL="16002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4pPr>
            <a:lvl5pPr marL="2057400" indent="-228600"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</a:defRPr>
            </a:lvl9pPr>
          </a:lstStyle>
          <a:p>
            <a:fld id="{96305BBA-D5D6-49DA-A047-515D42DD1CEF}" type="slidenum">
              <a:rPr lang="en-US" altLang="ja-JP" sz="120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pPr/>
              <a:t>9</a:t>
            </a:fld>
            <a:endParaRPr lang="en-US" altLang="ja-JP" sz="120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4B87F966-407C-A928-3BD2-B6A4B3BCBF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93217474-9300-057F-9D0F-DD1B52129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7915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EBB620-F211-4764-839A-8CBE719926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8A5408-90D9-4AE6-AF86-0D853D0CC8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744F8C-B5A6-4161-B064-5FD2BEAF55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99CB79-22FA-431A-AB36-33F73E1592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1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7D8153-0246-41A5-B893-D58E9DB2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C3807E-02D7-40FB-8683-54EBA9729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0CC434-395D-4B56-AF65-ABBBA2209F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1EAC74-D57C-4E51-B9F7-22970C4046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511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B8B3FC-489F-4C60-B3C0-FE23C4F26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CFC27-5EC8-44A7-AC99-812DF3BF51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66C789-1A62-4FC6-A50C-B7E07DD5BD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676AB-B08B-415E-9340-315809E0B3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974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9F4C98-06A0-4772-8AA7-9C62A539B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C828E7-40A1-4545-A8C1-A246BC7A46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2112D6-7D34-4EDF-9D19-13E99DD5E7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1BBD2-B098-4876-8D87-0AA47A44D5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615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13C077-C67B-4F9F-8FEF-F352567336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5149B5-1EC2-4E42-B7A9-F6ABABD27C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56B693-1098-4C53-B1A5-4C2EFBBD25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19C15-F320-45C5-96E4-10D2D36007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06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97D8F8-182B-48D1-A990-731ECC2AA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94F464-4163-4ED2-874F-B4AD5C1A1A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6F4BDA-9D94-4972-BF05-7D7603ADC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5F15C-586B-4B4F-A207-86CFFB17FA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408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14CBE71-08C9-4D24-85EA-7DDC3CA5D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3CAF5F-E4EB-43C3-B7FB-F712E09814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F8AB231-DA65-4498-BFEC-EEC3B9577C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F6311-C07E-4C9B-9B71-297C3F1B1C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659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FA1D318-4F85-444B-80F2-7852EA03B9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57E025-D537-44E2-BFDF-14D0E21B5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135BE5-D7FB-4671-BB9C-A82AA73CBC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BD0015-D7B0-45F4-B8E3-DF0AC5310C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81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EAEE41A-B1F9-4214-B0D1-993F194EA9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4326DA-EB90-47C3-AC94-F90BD45C6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27397D-1620-4AAB-9F5D-74BE84171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8E203-9F2C-4B44-A855-860C193B82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3891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BC3E6F-755D-41E6-B4C5-35F8CEEFDC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FDED48-2C8B-4B2D-B1EC-600E78D8D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87EB60-1531-4447-90B0-1DEE2DE9BC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CFD28-B034-4B3B-915D-6BDF26835E1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902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DAD4DF-99AB-45DC-A569-B5D2C95251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16CD7E-C75D-4E1C-884B-CEFA5AE9E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EF8A6B-756B-48E1-8F9F-206F998AB4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05C8F-DEB9-413D-B594-94468D0E56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510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7463967-7CDE-4858-8747-9344C4CC7F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E7578EC-7679-48FE-A9C4-2B85E9FA4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E9B4E6D-EB1E-46E6-9036-EADE03473B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48C5314-8F92-4205-BCFA-1D1D6B390A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26AFBB3-11BB-41A8-B6BB-D658025497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fld id="{807CA658-235F-421D-8451-9DCA90D6E48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B246313B-E36B-4EC1-B805-DC8BDA0D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927671"/>
            <a:ext cx="2133600" cy="476250"/>
          </a:xfrm>
        </p:spPr>
        <p:txBody>
          <a:bodyPr/>
          <a:lstStyle/>
          <a:p>
            <a:pPr>
              <a:defRPr/>
            </a:pPr>
            <a:fld id="{23E6C9FC-802E-46B1-B38C-FA0B546A7E3C}" type="slidenum">
              <a:rPr lang="en-US" altLang="ja-JP"/>
              <a:pPr>
                <a:defRPr/>
              </a:pPr>
              <a:t>1</a:t>
            </a:fld>
            <a:endParaRPr lang="en-US" altLang="ja-JP"/>
          </a:p>
        </p:txBody>
      </p:sp>
      <p:pic>
        <p:nvPicPr>
          <p:cNvPr id="4099" name="Picture 2" descr="BD06663_">
            <a:extLst>
              <a:ext uri="{FF2B5EF4-FFF2-40B4-BE49-F238E27FC236}">
                <a16:creationId xmlns:a16="http://schemas.microsoft.com/office/drawing/2014/main" id="{F0B6FF9D-12AD-4D1C-A235-F84A63186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3827409"/>
            <a:ext cx="2743200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71AA90E7-D852-9DAB-6E13-250169ED3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717032"/>
            <a:ext cx="6265168" cy="2686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2025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株式会社 </a:t>
            </a:r>
            <a:r>
              <a:rPr lang="en-US" altLang="en-US" sz="1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政策投資銀行</a:t>
            </a:r>
            <a:r>
              <a:rPr lang="en-US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地域調査部 特任顧問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株式会社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en-US" sz="1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総合研究所 主席研究員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1200" b="1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みきわめ　・ 　みとおす</a:t>
            </a:r>
            <a:endParaRPr lang="en-US" altLang="ja-JP" sz="1200" b="1" i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1800" b="1" i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事実発見＆構造把握業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も た に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藻谷浩介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kosuke@motani.com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F5BD805-05ED-33B1-A003-B147CEF7D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" y="2276872"/>
            <a:ext cx="9144000" cy="103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人口減少時代の三遠南信地域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切り拓く未来</a:t>
            </a:r>
            <a:endParaRPr lang="ja-JP" altLang="en-US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3D07A-DDC4-BE38-F7F8-DC0453B03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F258756A-5374-72F1-8EC2-D0498D98A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1688232"/>
            <a:ext cx="2592288" cy="4640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東京都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名古屋市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浜松市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三遠南信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飯田市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平谷村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</a:t>
            </a:r>
            <a:r>
              <a:rPr lang="ja-JP" altLang="en-US" sz="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　ま</a:t>
            </a:r>
            <a:endParaRPr lang="en-US" altLang="ja-JP" sz="1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海士町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5FAEB33-D09D-1663-4397-444D97694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8" y="719543"/>
            <a:ext cx="1872206" cy="5577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総人口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+0</a:t>
            </a:r>
            <a:r>
              <a:rPr lang="en-US" altLang="ja-JP" sz="2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.1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r>
              <a:rPr lang="ja-JP" altLang="en-US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2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3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B9F2D8CB-7547-EB62-F8F9-AF448839A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30" y="701892"/>
            <a:ext cx="1872206" cy="62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15-44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endParaRPr lang="en-US" altLang="ja-JP" sz="18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en-US" altLang="ja-JP" sz="2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+6%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en-US" altLang="ja-JP" sz="3400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4343673-E6B6-CFB4-F3BB-BB3A34C05204}"/>
              </a:ext>
            </a:extLst>
          </p:cNvPr>
          <p:cNvSpPr txBox="1"/>
          <p:nvPr/>
        </p:nvSpPr>
        <p:spPr>
          <a:xfrm>
            <a:off x="107504" y="544007"/>
            <a:ext cx="223224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住民票数の増減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（外国籍住民含む）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lang="ja-JP" altLang="en-US" sz="32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２０→２５年</a:t>
            </a:r>
            <a:endParaRPr kumimoji="1" lang="en-US" altLang="ja-JP" sz="32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6F040796-EB56-17D4-BD57-F24C2253A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680120"/>
            <a:ext cx="1998642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75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以上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u="sng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+4% 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u="sng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59155AE-8A86-C137-CA29-E203C72F6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876" y="680265"/>
            <a:ext cx="1872206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0-4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FontTx/>
              <a:buNone/>
            </a:pPr>
            <a:r>
              <a:rPr lang="en-US" altLang="ja-JP" sz="34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+40%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11%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2A7BC028-0946-CC93-E167-38AEB6453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828" y="-27384"/>
            <a:ext cx="710329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人口が減るのは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地方だけ？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B8B347A1-AC2E-AD4D-6D9B-5EF072517DA3}"/>
              </a:ext>
            </a:extLst>
          </p:cNvPr>
          <p:cNvSpPr/>
          <p:nvPr/>
        </p:nvSpPr>
        <p:spPr bwMode="auto">
          <a:xfrm>
            <a:off x="251521" y="6245097"/>
            <a:ext cx="1656183" cy="502314"/>
          </a:xfrm>
          <a:prstGeom prst="wedgeRoundRectCallout">
            <a:avLst>
              <a:gd name="adj1" fmla="val -8890"/>
              <a:gd name="adj2" fmla="val -70417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島根県隠岐郡の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人口２千人の離島</a:t>
            </a: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768060E-FC71-1238-0E50-B9D77636C7B0}"/>
              </a:ext>
            </a:extLst>
          </p:cNvPr>
          <p:cNvSpPr/>
          <p:nvPr/>
        </p:nvSpPr>
        <p:spPr bwMode="auto">
          <a:xfrm>
            <a:off x="2040836" y="6237312"/>
            <a:ext cx="2675180" cy="510099"/>
          </a:xfrm>
          <a:prstGeom prst="wedgeRoundRectCallout">
            <a:avLst>
              <a:gd name="adj1" fmla="val 46612"/>
              <a:gd name="adj2" fmla="val -76505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高齢化率４割超の</a:t>
            </a: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のうち、３町村で増加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845B93EF-66A9-E75A-B4FB-DADFB871748D}"/>
              </a:ext>
            </a:extLst>
          </p:cNvPr>
          <p:cNvSpPr/>
          <p:nvPr/>
        </p:nvSpPr>
        <p:spPr bwMode="auto">
          <a:xfrm>
            <a:off x="4788023" y="6243355"/>
            <a:ext cx="2124743" cy="504056"/>
          </a:xfrm>
          <a:prstGeom prst="wedgeRoundRectCallout">
            <a:avLst>
              <a:gd name="adj1" fmla="val 32846"/>
              <a:gd name="adj2" fmla="val -72058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28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減少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4209A353-996A-F29A-FC97-F26A54D3A1B6}"/>
              </a:ext>
            </a:extLst>
          </p:cNvPr>
          <p:cNvSpPr/>
          <p:nvPr/>
        </p:nvSpPr>
        <p:spPr bwMode="auto">
          <a:xfrm>
            <a:off x="6984774" y="6243355"/>
            <a:ext cx="2051721" cy="504056"/>
          </a:xfrm>
          <a:prstGeom prst="wedgeRoundRectCallout">
            <a:avLst>
              <a:gd name="adj1" fmla="val -821"/>
              <a:gd name="adj2" fmla="val -82856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増加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0E084ECD-C95C-166B-980E-F254B905D945}"/>
              </a:ext>
            </a:extLst>
          </p:cNvPr>
          <p:cNvSpPr/>
          <p:nvPr/>
        </p:nvSpPr>
        <p:spPr bwMode="auto">
          <a:xfrm>
            <a:off x="107504" y="5229200"/>
            <a:ext cx="2232247" cy="288032"/>
          </a:xfrm>
          <a:prstGeom prst="wedgeRoundRectCallout">
            <a:avLst>
              <a:gd name="adj1" fmla="val -5392"/>
              <a:gd name="adj2" fmla="val 65984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島前高校の再生で有名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C0BBEEFD-724A-6B30-AD56-1E1E8ECDA01F}"/>
              </a:ext>
            </a:extLst>
          </p:cNvPr>
          <p:cNvSpPr/>
          <p:nvPr/>
        </p:nvSpPr>
        <p:spPr bwMode="auto">
          <a:xfrm>
            <a:off x="2411759" y="5157192"/>
            <a:ext cx="6660359" cy="504056"/>
          </a:xfrm>
          <a:prstGeom prst="wedgeRoundRectCallout">
            <a:avLst>
              <a:gd name="adj1" fmla="val -6394"/>
              <a:gd name="adj2" fmla="val 70895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島前高校が発祥の地である「地域みらい留学」で都会の高校生を受け入れ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卒業後都会に戻ったものの、やがてに島に戻ってくる“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ターン”が多く発生</a:t>
            </a:r>
          </a:p>
        </p:txBody>
      </p:sp>
      <p:sp>
        <p:nvSpPr>
          <p:cNvPr id="15" name="AutoShape 26">
            <a:extLst>
              <a:ext uri="{FF2B5EF4-FFF2-40B4-BE49-F238E27FC236}">
                <a16:creationId xmlns:a16="http://schemas.microsoft.com/office/drawing/2014/main" id="{F8827E31-4C1C-5943-D455-273A6CC5A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5737" y="5612"/>
            <a:ext cx="9214721" cy="6858000"/>
          </a:xfrm>
          <a:prstGeom prst="star24">
            <a:avLst>
              <a:gd name="adj" fmla="val 46787"/>
            </a:avLst>
          </a:prstGeom>
          <a:solidFill>
            <a:schemeClr val="accent5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9pPr>
          </a:lstStyle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勘違いしてませんか、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「田舎は高齢者が増加中」と。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ところが数えてみると、過疎地ではもう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７５歳以上の人の数は減り始めています。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反対に都会では７５歳以上がまだ急増中。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都会では、田舎から集まり続けた若者が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続々７５歳を越え、医療や介護がピンチ。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しかも支える側の若者は減っています。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田舎ではもう、年寄りの成り手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が足りず、医療介護の予算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が減って行きます。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AutoShape 26">
            <a:extLst>
              <a:ext uri="{FF2B5EF4-FFF2-40B4-BE49-F238E27FC236}">
                <a16:creationId xmlns:a16="http://schemas.microsoft.com/office/drawing/2014/main" id="{5976ADA6-2221-1EA5-2EF3-4F2B987C0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721" y="0"/>
            <a:ext cx="9214721" cy="6858000"/>
          </a:xfrm>
          <a:prstGeom prst="star24">
            <a:avLst>
              <a:gd name="adj" fmla="val 46787"/>
            </a:avLst>
          </a:prstGeom>
          <a:solidFill>
            <a:srgbClr val="FFFFCC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9pPr>
          </a:lstStyle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勘違いしてませんか、</a:t>
            </a:r>
            <a:endParaRPr lang="en-US" altLang="ja-JP" sz="4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「都会の若者は増えている」と。</a:t>
            </a:r>
            <a:endParaRPr lang="en-US" altLang="ja-JP" sz="4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ところが数えてみると、東京でも、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en-US" altLang="ja-JP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大阪や広島でも）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、若者は減っています。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どんどん流れ込んでいるのに、なぜ？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それは「地元生まれ」が減っているから。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都会は田舎に比べてとても出生率が低く、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新たに１５歳を超える地元生まれの子が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４５歳を超える人の半分もいません。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海士町や平谷村は、出生率も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高い</a:t>
            </a: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ので若者が増えます。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1924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2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2" dur="5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500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2" dur="500"/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2" grpId="0" uiExpand="1" build="p"/>
      <p:bldP spid="10" grpId="0" uiExpand="1" build="p"/>
      <p:bldP spid="5" grpId="0" uiExpand="1" build="p"/>
      <p:bldP spid="8" grpId="0" animBg="1"/>
      <p:bldP spid="11" grpId="0" animBg="1"/>
      <p:bldP spid="13" grpId="0" animBg="1"/>
      <p:bldP spid="14" grpId="0" animBg="1"/>
      <p:bldP spid="7" grpId="0" animBg="1"/>
      <p:bldP spid="9" grpId="0" animBg="1"/>
      <p:bldP spid="15" grpId="0" build="p" animBg="1"/>
      <p:bldP spid="1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79B4794-2B16-1FE0-61F1-D155DF9C17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980728"/>
            <a:ext cx="8909197" cy="5823459"/>
          </a:xfrm>
          <a:prstGeom prst="rect">
            <a:avLst/>
          </a:prstGeom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A2451B37-0C10-5620-6D10-F1243AB51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225456"/>
            <a:ext cx="9145016" cy="68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いまどきの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人口増≒高齢者の増加</a:t>
            </a:r>
            <a:endParaRPr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6ECE8034-0047-A770-9F09-63E5636C95BF}"/>
              </a:ext>
            </a:extLst>
          </p:cNvPr>
          <p:cNvSpPr/>
          <p:nvPr/>
        </p:nvSpPr>
        <p:spPr bwMode="auto">
          <a:xfrm>
            <a:off x="2616136" y="2879222"/>
            <a:ext cx="16578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1C51FDBA-1B2D-2F7E-3B47-80008A228BE2}"/>
              </a:ext>
            </a:extLst>
          </p:cNvPr>
          <p:cNvSpPr/>
          <p:nvPr/>
        </p:nvSpPr>
        <p:spPr bwMode="auto">
          <a:xfrm>
            <a:off x="3881040" y="2867448"/>
            <a:ext cx="16578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DAC5E3C-A555-55E4-2CA0-74294ECF15F0}"/>
              </a:ext>
            </a:extLst>
          </p:cNvPr>
          <p:cNvSpPr/>
          <p:nvPr/>
        </p:nvSpPr>
        <p:spPr bwMode="auto">
          <a:xfrm>
            <a:off x="4229432" y="2852936"/>
            <a:ext cx="34256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66377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9C587-5E3D-DD4F-D42B-42461BE8F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3535DC8-96ED-A078-7F6F-6BEE84B466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896902"/>
            <a:ext cx="9036496" cy="5906668"/>
          </a:xfrm>
          <a:prstGeom prst="rect">
            <a:avLst/>
          </a:prstGeom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63EFDF7E-225E-DF2D-8128-CF299E947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225456"/>
            <a:ext cx="9145016" cy="68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今後の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人口増＝後期高齢者の増加</a:t>
            </a:r>
            <a:endParaRPr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C42B922-0B57-3218-4CD1-5721C5E5BB43}"/>
              </a:ext>
            </a:extLst>
          </p:cNvPr>
          <p:cNvSpPr/>
          <p:nvPr/>
        </p:nvSpPr>
        <p:spPr bwMode="auto">
          <a:xfrm>
            <a:off x="2633608" y="2855926"/>
            <a:ext cx="16578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852D35E-6A80-2128-37D0-A36A0D201192}"/>
              </a:ext>
            </a:extLst>
          </p:cNvPr>
          <p:cNvSpPr/>
          <p:nvPr/>
        </p:nvSpPr>
        <p:spPr bwMode="auto">
          <a:xfrm>
            <a:off x="3898512" y="2844152"/>
            <a:ext cx="16578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A3194F4-FAD9-79FA-4989-4AE4880C2E34}"/>
              </a:ext>
            </a:extLst>
          </p:cNvPr>
          <p:cNvSpPr/>
          <p:nvPr/>
        </p:nvSpPr>
        <p:spPr bwMode="auto">
          <a:xfrm>
            <a:off x="4246904" y="2829640"/>
            <a:ext cx="342568" cy="575176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84983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DC44E-6A4C-4C6E-20F2-8595727DD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5E10708C-0D64-F81B-344B-DF2DF7393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2" y="116632"/>
            <a:ext cx="9217024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２０５０年の日本はどうなっている？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22D9D51D-D1C8-E36D-2017-C73A6AE27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949360"/>
            <a:ext cx="8927945" cy="607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過疎地は消滅に向かい、　都会だけが栄えている</a:t>
            </a:r>
            <a:endParaRPr lang="ja-JP" altLang="en-US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地方の若者が減り過ぎて都会への流入も減り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都会も衰退に向かう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過疎地から先に高齢者が増えなくなり、若者を受け入れる一部の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過疎地は子どもが再増加して、都会より先に再生に向かう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E1B70C-8205-27E8-9A97-C4BA474F5178}"/>
              </a:ext>
            </a:extLst>
          </p:cNvPr>
          <p:cNvSpPr txBox="1"/>
          <p:nvPr/>
        </p:nvSpPr>
        <p:spPr>
          <a:xfrm>
            <a:off x="90965" y="908720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1E757B64-4807-8ED9-7F06-07BE64A5D9B3}"/>
              </a:ext>
            </a:extLst>
          </p:cNvPr>
          <p:cNvSpPr/>
          <p:nvPr/>
        </p:nvSpPr>
        <p:spPr bwMode="auto">
          <a:xfrm>
            <a:off x="198637" y="2492008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AD1BA21F-6472-9295-D251-480D6D19EE79}"/>
              </a:ext>
            </a:extLst>
          </p:cNvPr>
          <p:cNvSpPr/>
          <p:nvPr/>
        </p:nvSpPr>
        <p:spPr bwMode="auto">
          <a:xfrm>
            <a:off x="221040" y="4066912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2851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uiExpand="1" build="p"/>
      <p:bldP spid="4" grpId="0" animBg="1"/>
      <p:bldP spid="6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07103-9FD3-98BE-9602-698AAE60D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5005CC5A-D9D4-5F3B-7009-3DA8CB2B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3" y="1877337"/>
            <a:ext cx="3456385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日本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中国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ASEAN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インド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欧州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南北米州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42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東京都</a:t>
            </a: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⑧ 飯田市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D6ADC51-0536-EB82-5FED-4BA29C169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1124744"/>
            <a:ext cx="2304257" cy="582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15-4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４歳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ja-JP" altLang="en-US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 </a:t>
            </a:r>
            <a:r>
              <a:rPr lang="en-US" altLang="ja-JP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14</a:t>
            </a:r>
            <a:r>
              <a:rPr lang="ja-JP" altLang="en-US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u="sng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+5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+11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+5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42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19%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76EE7DB8-0375-0B46-1F62-6540DF32F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0273" y="1114584"/>
            <a:ext cx="2088231" cy="582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歳以上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en-US" altLang="ja-JP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+33</a:t>
            </a:r>
            <a:r>
              <a:rPr lang="ja-JP" altLang="en-US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u="sng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+42%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+33%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+40%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+15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+40%</a:t>
            </a:r>
          </a:p>
          <a:p>
            <a:pPr algn="r" eaLnBrk="1" hangingPunct="1">
              <a:spcBef>
                <a:spcPts val="42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+32%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+10%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058A9391-BB16-EDB9-7D9B-BA644B08E8CF}"/>
              </a:ext>
            </a:extLst>
          </p:cNvPr>
          <p:cNvSpPr/>
          <p:nvPr/>
        </p:nvSpPr>
        <p:spPr bwMode="auto">
          <a:xfrm>
            <a:off x="5184042" y="690203"/>
            <a:ext cx="1440160" cy="40317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B5EBB091-640E-2BF4-1E42-5332403B5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792" y="1104424"/>
            <a:ext cx="2005338" cy="582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４歳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0"/>
              </a:spcBef>
              <a:buFontTx/>
              <a:buNone/>
            </a:pPr>
            <a:r>
              <a:rPr lang="ja-JP" altLang="en-US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23</a:t>
            </a:r>
            <a:r>
              <a:rPr lang="ja-JP" altLang="en-US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u="sng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48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14</a:t>
            </a: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</a:t>
            </a: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42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29%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25DB7F-E802-E5FB-4AB0-5A31FF608708}"/>
              </a:ext>
            </a:extLst>
          </p:cNvPr>
          <p:cNvSpPr txBox="1"/>
          <p:nvPr/>
        </p:nvSpPr>
        <p:spPr>
          <a:xfrm>
            <a:off x="107504" y="700534"/>
            <a:ext cx="9001000" cy="94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国連人口部</a:t>
            </a:r>
            <a:r>
              <a:rPr lang="en-US" altLang="ja-JP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2024</a:t>
            </a: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年推計予測 中位推計 移民含む　による増減率</a:t>
            </a:r>
            <a:endParaRPr lang="en-US" altLang="ja-JP" sz="2400" b="1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ja-JP" altLang="en-US" sz="32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２０１５→２５年</a:t>
            </a:r>
            <a:endParaRPr kumimoji="1" lang="ja-JP" altLang="en-US" sz="32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CE048DFD-6E23-C67A-A9EA-11767E512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-64434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人口が成熟したのは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日本だけの話？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9FAE7E-CCE6-E90F-B510-078672AA4BA4}"/>
              </a:ext>
            </a:extLst>
          </p:cNvPr>
          <p:cNvSpPr txBox="1"/>
          <p:nvPr/>
        </p:nvSpPr>
        <p:spPr>
          <a:xfrm>
            <a:off x="35496" y="536392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↓以下 総務省住民基本台帳人口 外国人居住者含む　</a:t>
            </a:r>
            <a:endParaRPr kumimoji="1" lang="ja-JP" altLang="en-US" sz="20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D4BD8656-6BD5-0BC3-0A01-933EF7506FFF}"/>
              </a:ext>
            </a:extLst>
          </p:cNvPr>
          <p:cNvSpPr/>
          <p:nvPr/>
        </p:nvSpPr>
        <p:spPr bwMode="auto">
          <a:xfrm>
            <a:off x="3770640" y="5316339"/>
            <a:ext cx="2232248" cy="457557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8722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2" grpId="0" uiExpand="1" build="p"/>
      <p:bldP spid="18" grpId="0" animBg="1"/>
      <p:bldP spid="5" grpId="0" uiExpand="1" build="p"/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0CCD1-AD18-A9E0-8723-B24AEE588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D63259AE-162D-0BF8-39F0-07CC683EC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5" y="1991318"/>
            <a:ext cx="3456385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中国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ASEAN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インド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欧州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南北米州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3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日本</a:t>
            </a:r>
            <a:endParaRPr lang="en-US" altLang="ja-JP" sz="2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東京都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⑧ 飯田市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02D660A-A766-5E99-09E7-585900C86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6707" y="1173154"/>
            <a:ext cx="2199589" cy="582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15-44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34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△１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3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22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31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EC87867D-CAE2-10FA-BE31-E239AF61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0273" y="1166544"/>
            <a:ext cx="2088231" cy="582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歳以上増減率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+2.9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倍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+2.8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倍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+2.9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倍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+57%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+2.2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倍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3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+13%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+31%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+0</a:t>
            </a:r>
            <a:r>
              <a:rPr lang="en-US" altLang="ja-JP" sz="2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.3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B5C23314-924F-9A2B-F174-98F8C1558682}"/>
              </a:ext>
            </a:extLst>
          </p:cNvPr>
          <p:cNvSpPr/>
          <p:nvPr/>
        </p:nvSpPr>
        <p:spPr bwMode="auto">
          <a:xfrm>
            <a:off x="1907704" y="5733262"/>
            <a:ext cx="1872208" cy="576058"/>
          </a:xfrm>
          <a:prstGeom prst="wedgeRoundRectCallout">
            <a:avLst>
              <a:gd name="adj1" fmla="val 54381"/>
              <a:gd name="adj2" fmla="val 31024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dirty="0">
                <a:solidFill>
                  <a:srgbClr val="33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実際はもっと減る</a:t>
            </a:r>
            <a:endParaRPr lang="en-US" altLang="ja-JP" sz="1800" dirty="0">
              <a:solidFill>
                <a:srgbClr val="3366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-2</a:t>
            </a:r>
            <a:r>
              <a:rPr kumimoji="1" lang="ja-JP" altLang="en-US" sz="1400" b="0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５年は△</a:t>
            </a:r>
            <a:r>
              <a:rPr kumimoji="1" lang="en-US" altLang="ja-JP" sz="1400" b="0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17%)</a:t>
            </a:r>
            <a:endParaRPr kumimoji="1" lang="ja-JP" altLang="en-US" sz="1400" b="0" i="0" u="none" strike="noStrike" cap="none" normalizeH="0" baseline="0" dirty="0">
              <a:ln>
                <a:noFill/>
              </a:ln>
              <a:solidFill>
                <a:srgbClr val="33660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9BA59119-1F5B-6597-EC58-C634B4B1A448}"/>
              </a:ext>
            </a:extLst>
          </p:cNvPr>
          <p:cNvSpPr/>
          <p:nvPr/>
        </p:nvSpPr>
        <p:spPr bwMode="auto">
          <a:xfrm>
            <a:off x="5205814" y="620688"/>
            <a:ext cx="1440160" cy="510850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8CECF0A-00EF-4789-CEDF-F5F0D8A06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234" y="1146516"/>
            <a:ext cx="1724463" cy="638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0-4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</a:t>
            </a: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3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 </a:t>
            </a: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endParaRPr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E4E12C9-18D7-607C-8F80-2D0C084C2EC8}"/>
              </a:ext>
            </a:extLst>
          </p:cNvPr>
          <p:cNvSpPr txBox="1"/>
          <p:nvPr/>
        </p:nvSpPr>
        <p:spPr>
          <a:xfrm>
            <a:off x="107504" y="671659"/>
            <a:ext cx="65527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国連人口部</a:t>
            </a:r>
            <a:r>
              <a:rPr lang="en-US" altLang="ja-JP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2024</a:t>
            </a: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年推計予測 中位推計 移民含む</a:t>
            </a:r>
            <a:endParaRPr lang="en-US" altLang="ja-JP" sz="2400" b="1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altLang="ja-JP" sz="36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2025</a:t>
            </a:r>
            <a:r>
              <a:rPr lang="ja-JP" altLang="en-US" sz="36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→</a:t>
            </a:r>
            <a:r>
              <a:rPr lang="en-US" altLang="ja-JP" sz="36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50</a:t>
            </a:r>
            <a:r>
              <a:rPr lang="ja-JP" altLang="en-US" sz="36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年</a:t>
            </a:r>
            <a:endParaRPr kumimoji="1" lang="ja-JP" altLang="en-US" sz="36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EDAE2302-E7E5-93D6-259B-8470887F6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-64434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人口が成熟するのは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日本だけの話？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29ADC62-7BF7-DAC7-402E-A30C79297621}"/>
              </a:ext>
            </a:extLst>
          </p:cNvPr>
          <p:cNvSpPr txBox="1"/>
          <p:nvPr/>
        </p:nvSpPr>
        <p:spPr>
          <a:xfrm>
            <a:off x="107504" y="482852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↓以下 国立社会保障・人口問題研究所 中位推計 外国人居住者含む</a:t>
            </a:r>
            <a:endParaRPr kumimoji="1" lang="ja-JP" altLang="en-US" sz="20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FFEBA275-0A82-98DA-F643-29A57F41F831}"/>
              </a:ext>
            </a:extLst>
          </p:cNvPr>
          <p:cNvSpPr/>
          <p:nvPr/>
        </p:nvSpPr>
        <p:spPr bwMode="auto">
          <a:xfrm>
            <a:off x="5580112" y="4775944"/>
            <a:ext cx="2232248" cy="457557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5781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2" grpId="0" uiExpand="1" build="p"/>
      <p:bldP spid="9" grpId="0" animBg="1"/>
      <p:bldP spid="18" grpId="0" animBg="1"/>
      <p:bldP spid="5" grpId="0" uiExpand="1" build="p"/>
      <p:bldP spid="11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2EF646E-926F-631D-07A5-52931D230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EB251572-2CCE-8A78-6226-5A3279A94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2" y="116632"/>
            <a:ext cx="9217024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２０５０年の世界はどうなっている？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64B53ED3-D73A-C181-999E-32DA7F8B1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949360"/>
            <a:ext cx="8927945" cy="607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日本や中国はかなり衰え、　インドや米国が栄えている</a:t>
            </a:r>
            <a:endParaRPr lang="ja-JP" altLang="en-US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世界中で少子化が始まり、高齢者は激増し、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各国が日本を追って衰える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世界に先駆けて高齢者が減少に転じる日本の地方の一部が、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子どもの　再増加を実現し、一足先に再生に向かう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A5DB3D-43D5-0308-D670-07CB474DB908}"/>
              </a:ext>
            </a:extLst>
          </p:cNvPr>
          <p:cNvSpPr txBox="1"/>
          <p:nvPr/>
        </p:nvSpPr>
        <p:spPr>
          <a:xfrm>
            <a:off x="90965" y="908720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698A4009-162B-DCC1-8459-608A68F1F379}"/>
              </a:ext>
            </a:extLst>
          </p:cNvPr>
          <p:cNvSpPr/>
          <p:nvPr/>
        </p:nvSpPr>
        <p:spPr bwMode="auto">
          <a:xfrm>
            <a:off x="198637" y="2492008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97DC0D2D-EFC6-DF07-961E-E25A3B4FF9BB}"/>
              </a:ext>
            </a:extLst>
          </p:cNvPr>
          <p:cNvSpPr/>
          <p:nvPr/>
        </p:nvSpPr>
        <p:spPr bwMode="auto">
          <a:xfrm>
            <a:off x="210154" y="4045140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339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uiExpand="1" build="p"/>
      <p:bldP spid="4" grpId="0" animBg="1"/>
      <p:bldP spid="6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F646E-926F-631D-07A5-52931D230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EB251572-2CCE-8A78-6226-5A3279A94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2" y="116632"/>
            <a:ext cx="9217024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２０５０年の世界はどうなっている？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64B53ED3-D73A-C181-999E-32DA7F8B1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949360"/>
            <a:ext cx="8927945" cy="607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日本や中国はかなり衰え、　インドや米国が栄えている</a:t>
            </a:r>
            <a:endParaRPr lang="ja-JP" altLang="en-US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世界中で少子化が始まり、高齢者は激増し、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各国が日本を追って衰える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96938" indent="-896938" eaLnBrk="1" hangingPunct="1">
              <a:lnSpc>
                <a:spcPct val="85000"/>
              </a:lnSpc>
              <a:spcBef>
                <a:spcPts val="1200"/>
              </a:spcBef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世界に先駆けて高齢者が減少に転じる日本の地方の一部が、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子どもの　再増加を実現し、一足先に再生に向かう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A5DB3D-43D5-0308-D670-07CB474DB908}"/>
              </a:ext>
            </a:extLst>
          </p:cNvPr>
          <p:cNvSpPr txBox="1"/>
          <p:nvPr/>
        </p:nvSpPr>
        <p:spPr>
          <a:xfrm>
            <a:off x="90965" y="908720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698A4009-162B-DCC1-8459-608A68F1F379}"/>
              </a:ext>
            </a:extLst>
          </p:cNvPr>
          <p:cNvSpPr/>
          <p:nvPr/>
        </p:nvSpPr>
        <p:spPr bwMode="auto">
          <a:xfrm>
            <a:off x="198637" y="2492008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97DC0D2D-EFC6-DF07-961E-E25A3B4FF9BB}"/>
              </a:ext>
            </a:extLst>
          </p:cNvPr>
          <p:cNvSpPr/>
          <p:nvPr/>
        </p:nvSpPr>
        <p:spPr bwMode="auto">
          <a:xfrm>
            <a:off x="210154" y="4045140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AutoShape 26">
            <a:extLst>
              <a:ext uri="{FF2B5EF4-FFF2-40B4-BE49-F238E27FC236}">
                <a16:creationId xmlns:a16="http://schemas.microsoft.com/office/drawing/2014/main" id="{FBD19031-6995-32C2-B84F-7C66D14DC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" y="55510"/>
            <a:ext cx="9043941" cy="6840760"/>
          </a:xfrm>
          <a:prstGeom prst="star24">
            <a:avLst>
              <a:gd name="adj" fmla="val 46787"/>
            </a:avLst>
          </a:prstGeom>
          <a:solidFill>
            <a:schemeClr val="accent5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80000"/>
              </a:lnSpc>
              <a:spcBef>
                <a:spcPts val="1200"/>
              </a:spcBef>
              <a:buFontTx/>
              <a:buNone/>
            </a:pPr>
            <a:endParaRPr lang="en-US" altLang="ja-JP" sz="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高齢者が激増し</a:t>
            </a:r>
            <a:endParaRPr lang="en-US" altLang="ja-JP" sz="36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若者が減る日本と世界で</a:t>
            </a:r>
            <a:r>
              <a:rPr lang="en-US" altLang="ja-JP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…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オフィスに座り、打ち合わせして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いろいろ「調整」し、書類を書く仕事は、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ja-JP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AI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によって自動化され、消えていく。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sz="2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消費はするが労働はしない高齢層の増加により、</a:t>
            </a:r>
            <a:endParaRPr lang="en-US" altLang="ja-JP" sz="2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エッセンシャルワーカーは年々不足する。 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…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医療、介護、土木建設、農林漁業、接客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</a:t>
            </a:r>
            <a:r>
              <a:rPr lang="en-US" altLang="ja-JP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AI</a:t>
            </a:r>
            <a:r>
              <a:rPr lang="ja-JP" altLang="en-US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に頼るような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学歴エリートは不要に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エッセンシャルワーク</a:t>
            </a:r>
            <a:r>
              <a:rPr lang="ja-JP" altLang="en-US" sz="2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</a:t>
            </a: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高収入に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ja-JP" altLang="en-US" sz="3600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現場で得る情報にこそ</a:t>
            </a:r>
            <a:endParaRPr lang="en-US" altLang="ja-JP" sz="3600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FF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価値が出る</a:t>
            </a:r>
            <a:endParaRPr lang="en-US" altLang="ja-JP" sz="2400" dirty="0">
              <a:solidFill>
                <a:srgbClr val="FF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2264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uiExpand="1" build="p"/>
      <p:bldP spid="4" grpId="0" animBg="1"/>
      <p:bldP spid="6" grpId="0" animBg="1"/>
      <p:bldP spid="2" grpId="0" animBg="1"/>
      <p:bldP spid="3" grpId="0" build="p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C552-FD0A-F969-CFC4-A022CADCD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>
            <a:extLst>
              <a:ext uri="{FF2B5EF4-FFF2-40B4-BE49-F238E27FC236}">
                <a16:creationId xmlns:a16="http://schemas.microsoft.com/office/drawing/2014/main" id="{E3CF9B15-47F2-75F0-22A5-6EE4B8DDE9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1493912"/>
            <a:ext cx="8316416" cy="1143000"/>
          </a:xfrm>
          <a:noFill/>
        </p:spPr>
        <p:txBody>
          <a:bodyPr lIns="92075" tIns="46038" rIns="92075" bIns="46038" anchor="ctr"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それでも田舎は消滅していく？</a:t>
            </a:r>
            <a:endParaRPr lang="ja-JP" altLang="en-US" sz="72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0B527BD-F3D9-AC18-2E3F-9C2550A4A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56" y="4230216"/>
            <a:ext cx="83164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日本ではなく世界の常識で考えると？</a:t>
            </a:r>
            <a:endParaRPr lang="ja-JP" altLang="en-US" sz="72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33868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0ECCEB1B-184D-440F-8C31-A975BF347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19" y="836712"/>
            <a:ext cx="9217024" cy="99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日本が経常収支赤字の相手は？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 </a:t>
            </a:r>
            <a:r>
              <a:rPr lang="en-US" altLang="ja-JP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©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財務省国際収支状況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B6294455-3018-40A5-89B8-C1F6EC3EC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647572"/>
            <a:ext cx="882047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対 米国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対 中国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香港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対 台湾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対 インド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対 ドイツ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対 イタリア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対 スイス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31ED87-B0BF-D118-71C9-FED7A1E5BD23}"/>
              </a:ext>
            </a:extLst>
          </p:cNvPr>
          <p:cNvSpPr txBox="1"/>
          <p:nvPr/>
        </p:nvSpPr>
        <p:spPr>
          <a:xfrm>
            <a:off x="4427984" y="1988840"/>
            <a:ext cx="4392488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経常収支とは、輸出－輸入</a:t>
            </a:r>
            <a:endParaRPr lang="en-US" altLang="ja-JP" sz="2800" dirty="0">
              <a:solidFill>
                <a:srgbClr val="C0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のほか、金利配当、観光、</a:t>
            </a:r>
            <a:endParaRPr lang="en-US" altLang="ja-JP" sz="2800" dirty="0">
              <a:solidFill>
                <a:srgbClr val="C0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kumimoji="1"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ソフト代金</a:t>
            </a:r>
            <a:r>
              <a:rPr kumimoji="1" lang="en-US" altLang="ja-JP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(</a:t>
            </a:r>
            <a:r>
              <a:rPr kumimoji="1"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デジタル赤字</a:t>
            </a:r>
            <a:r>
              <a:rPr kumimoji="1" lang="en-US" altLang="ja-JP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)</a:t>
            </a:r>
            <a:r>
              <a:rPr kumimoji="1"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、</a:t>
            </a:r>
            <a:endParaRPr kumimoji="1" lang="en-US" altLang="ja-JP" sz="2800" dirty="0">
              <a:solidFill>
                <a:srgbClr val="C0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kumimoji="1" lang="ja-JP" altLang="en-US" sz="2800" dirty="0">
                <a:solidFill>
                  <a:srgbClr val="C00000"/>
                </a:solidFill>
                <a:latin typeface="HGP創英角ﾎﾟｯﾌﾟ体" panose="040B0A00000000000000" pitchFamily="50" charset="-128"/>
              </a:rPr>
              <a:t>著作権料などを加えた数字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05A718C8-9214-5CC0-BB4C-38274085D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68431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日本が手本にすべき「強い国」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6B4D6CC-4FE5-BC99-09A2-98EE89080A5F}"/>
              </a:ext>
            </a:extLst>
          </p:cNvPr>
          <p:cNvSpPr txBox="1"/>
          <p:nvPr/>
        </p:nvSpPr>
        <p:spPr>
          <a:xfrm>
            <a:off x="4427984" y="3965223"/>
            <a:ext cx="4392488" cy="277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ちなみに、化石燃料産出国に対しては大赤字</a:t>
            </a:r>
            <a:endParaRPr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  <a:spcBef>
                <a:spcPts val="2400"/>
              </a:spcBef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対中東 △９兆円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  <a:spcBef>
                <a:spcPts val="1200"/>
              </a:spcBef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対豪州 △３兆円</a:t>
            </a:r>
            <a:endParaRPr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  <a:spcBef>
                <a:spcPts val="1200"/>
              </a:spcBef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対 ｲﾝﾄﾞﾈｼｱ</a:t>
            </a:r>
            <a:r>
              <a:rPr kumimoji="1"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+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ﾏﾚｰｼｱ</a:t>
            </a:r>
            <a:r>
              <a:rPr kumimoji="1"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+</a:t>
            </a:r>
          </a:p>
          <a:p>
            <a:pPr algn="r">
              <a:lnSpc>
                <a:spcPct val="80000"/>
              </a:lnSpc>
              <a:spcBef>
                <a:spcPts val="0"/>
              </a:spcBef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ﾍﾞﾄﾅﾑ</a:t>
            </a:r>
            <a:r>
              <a:rPr kumimoji="1"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+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ﾌｨﾘﾋﾟﾝ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で△４兆円</a:t>
            </a:r>
            <a:endParaRPr kumimoji="1" lang="ja-JP" altLang="en-US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7392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uiExpand="1" build="p"/>
      <p:bldP spid="2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22ED6-758E-404C-6011-6FA9D9010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6669C331-C06B-46BF-4E48-1ACC43CA2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188640"/>
            <a:ext cx="9072117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人口２４０万人の三遠南信地域。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もし独立国だったら人口規模は？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2244F4DE-6ED6-63FA-BCC9-365940417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916832"/>
            <a:ext cx="8820472" cy="3577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9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世界１９６か国の中で</a:t>
            </a: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下から１４番目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514350" indent="-514350" eaLnBrk="1" hangingPunct="1">
              <a:spcBef>
                <a:spcPts val="900"/>
              </a:spcBef>
              <a:buFontTx/>
              <a:buAutoNum type="circleNumDbPlain" startAt="2"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－－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〃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－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下から２割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､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上から８割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の位置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900"/>
              </a:spcBef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</a:t>
            </a: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－</a:t>
            </a: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〃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－</a:t>
            </a: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下から３分の</a:t>
            </a:r>
            <a:r>
              <a:rPr lang="en-US" altLang="ja-JP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、上から３分の２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900"/>
              </a:spcBef>
              <a:buFontTx/>
              <a:buNone/>
            </a:pP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911984-2836-599E-42FD-B5781E6BBF86}"/>
              </a:ext>
            </a:extLst>
          </p:cNvPr>
          <p:cNvSpPr txBox="1"/>
          <p:nvPr/>
        </p:nvSpPr>
        <p:spPr>
          <a:xfrm>
            <a:off x="335324" y="2820366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221A583-E11E-9328-0542-62B16149DE96}"/>
              </a:ext>
            </a:extLst>
          </p:cNvPr>
          <p:cNvSpPr txBox="1"/>
          <p:nvPr/>
        </p:nvSpPr>
        <p:spPr>
          <a:xfrm>
            <a:off x="323528" y="1916832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48962CAB-9309-8700-4044-A15DBB2670F3}"/>
              </a:ext>
            </a:extLst>
          </p:cNvPr>
          <p:cNvSpPr/>
          <p:nvPr/>
        </p:nvSpPr>
        <p:spPr bwMode="auto">
          <a:xfrm>
            <a:off x="409783" y="3807565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93A49789-51B2-21F5-823D-1BDFD0793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4863931"/>
            <a:ext cx="9000109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8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飯田市が国なら、下から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４番目です。</a:t>
            </a:r>
            <a:endParaRPr lang="en-US" altLang="ja-JP" sz="2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長野・静岡・愛知の３県なら、世界の上位５分の２に。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そもそも日本は、世界１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位の人口大国なのです。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1299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build="p"/>
      <p:bldP spid="4" grpId="0" animBg="1"/>
      <p:bldP spid="5" grpId="0" animBg="1"/>
      <p:bldP spid="6" grpId="0" animBg="1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B82212-1AE8-8883-3C65-B0422EC68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43" name="Text Box 3">
            <a:extLst>
              <a:ext uri="{FF2B5EF4-FFF2-40B4-BE49-F238E27FC236}">
                <a16:creationId xmlns:a16="http://schemas.microsoft.com/office/drawing/2014/main" id="{FF2F9A19-4D4D-134D-0199-A4958E486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647572"/>
            <a:ext cx="882047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対 米国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対 中国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香港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対 台湾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対 インド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対 ドイツ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対 イタリア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対 スイス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353E3E-4B98-F7C5-7198-9541640A89A6}"/>
              </a:ext>
            </a:extLst>
          </p:cNvPr>
          <p:cNvSpPr txBox="1"/>
          <p:nvPr/>
        </p:nvSpPr>
        <p:spPr>
          <a:xfrm>
            <a:off x="64161" y="1556792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お得意様トップ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２１兆円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333243-DC8A-8150-667A-10FA0CDA21E7}"/>
              </a:ext>
            </a:extLst>
          </p:cNvPr>
          <p:cNvSpPr txBox="1"/>
          <p:nvPr/>
        </p:nvSpPr>
        <p:spPr>
          <a:xfrm>
            <a:off x="2980868" y="1844824"/>
            <a:ext cx="6163133" cy="137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黒字相手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位はｹｲﾏﾝ諸島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５位はオランダ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６位は韓国 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A837A4-60CA-6D9F-5936-63D79FD4E895}"/>
              </a:ext>
            </a:extLst>
          </p:cNvPr>
          <p:cNvSpPr txBox="1"/>
          <p:nvPr/>
        </p:nvSpPr>
        <p:spPr>
          <a:xfrm>
            <a:off x="64161" y="2348880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お得意様第２号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EBB9E0-1678-EA1A-58EC-EA53AB9DE16E}"/>
              </a:ext>
            </a:extLst>
          </p:cNvPr>
          <p:cNvSpPr txBox="1"/>
          <p:nvPr/>
        </p:nvSpPr>
        <p:spPr>
          <a:xfrm>
            <a:off x="35496" y="312768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お得意様第３号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682F29F-9B07-6A9D-2915-A5141BE99824}"/>
              </a:ext>
            </a:extLst>
          </p:cNvPr>
          <p:cNvSpPr txBox="1"/>
          <p:nvPr/>
        </p:nvSpPr>
        <p:spPr>
          <a:xfrm>
            <a:off x="35496" y="387977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お得意様第７号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8C7BBF-9A34-9447-FC4E-5B8E1AC72A53}"/>
              </a:ext>
            </a:extLst>
          </p:cNvPr>
          <p:cNvSpPr txBox="1"/>
          <p:nvPr/>
        </p:nvSpPr>
        <p:spPr>
          <a:xfrm>
            <a:off x="27107" y="4604749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</a:t>
            </a:r>
            <a:r>
              <a:rPr kumimoji="1"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０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.8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AAE8D29-4B5D-F555-2A2E-909D9BC16C35}"/>
              </a:ext>
            </a:extLst>
          </p:cNvPr>
          <p:cNvSpPr txBox="1"/>
          <p:nvPr/>
        </p:nvSpPr>
        <p:spPr>
          <a:xfrm>
            <a:off x="35496" y="5334307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FEC834-0B55-4FF7-A6B5-AC5F64A9B9C8}"/>
              </a:ext>
            </a:extLst>
          </p:cNvPr>
          <p:cNvSpPr txBox="1"/>
          <p:nvPr/>
        </p:nvSpPr>
        <p:spPr>
          <a:xfrm>
            <a:off x="35496" y="6126395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3231CB5-3E07-8B2F-975C-EE074A94E757}"/>
              </a:ext>
            </a:extLst>
          </p:cNvPr>
          <p:cNvSpPr txBox="1"/>
          <p:nvPr/>
        </p:nvSpPr>
        <p:spPr>
          <a:xfrm>
            <a:off x="3707904" y="5285063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ﾌﾞﾗﾝﾄﾞ衣料品・工芸品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・食加工品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パスタ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とオリーブオイル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7E6AF6C-E89D-810C-A55F-084C92B4EE39}"/>
              </a:ext>
            </a:extLst>
          </p:cNvPr>
          <p:cNvSpPr txBox="1"/>
          <p:nvPr/>
        </p:nvSpPr>
        <p:spPr>
          <a:xfrm>
            <a:off x="3491880" y="6077151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薬品と手作り時計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最低月給が</a:t>
            </a:r>
            <a:r>
              <a:rPr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50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万円以上</a:t>
            </a:r>
            <a:endParaRPr kumimoji="1" lang="ja-JP" altLang="en-US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2303C68-E173-2354-707F-625D9E216132}"/>
              </a:ext>
            </a:extLst>
          </p:cNvPr>
          <p:cNvSpPr txBox="1"/>
          <p:nvPr/>
        </p:nvSpPr>
        <p:spPr>
          <a:xfrm>
            <a:off x="3707904" y="4622656"/>
            <a:ext cx="5256584" cy="69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工業国相手だと日本は、機械･ハイテク部品･高機能素材を売って</a:t>
            </a:r>
            <a:r>
              <a:rPr lang="en-US" altLang="ja-JP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､</a:t>
            </a: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大黒字</a:t>
            </a:r>
            <a:endParaRPr kumimoji="1" lang="ja-JP" altLang="en-US" sz="2400" dirty="0">
              <a:solidFill>
                <a:srgbClr val="008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8D1E1EC-DAE8-12C4-4CA2-5367378EE206}"/>
              </a:ext>
            </a:extLst>
          </p:cNvPr>
          <p:cNvSpPr txBox="1"/>
          <p:nvPr/>
        </p:nvSpPr>
        <p:spPr>
          <a:xfrm>
            <a:off x="2966052" y="3230745"/>
            <a:ext cx="6105940" cy="166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 黒字相手　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８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位は英国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９位はｼﾝｶﾞﾎﾟｰﾙ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７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１０位はﾒｷｼｺ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5296F77D-D4FC-A08B-990B-7DF3CA14E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19" y="836712"/>
            <a:ext cx="9217024" cy="99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日本が経常収支赤字の相手は？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 </a:t>
            </a:r>
            <a:r>
              <a:rPr lang="en-US" altLang="ja-JP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©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財務省国際収支状況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7CA014F7-A076-A7A4-BBA2-C9DBFE260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68431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日本が手本にすべき「強い国」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15730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5" grpId="0" animBg="1"/>
      <p:bldP spid="6" grpId="0" animBg="1"/>
      <p:bldP spid="7" grpId="0" animBg="1"/>
      <p:bldP spid="9" grpId="0" animBg="1"/>
      <p:bldP spid="12" grpId="0" animBg="1"/>
      <p:bldP spid="13" grpId="0" animBg="1"/>
      <p:bldP spid="14" grpId="0"/>
      <p:bldP spid="15" grpId="0"/>
      <p:bldP spid="10" grpId="0" build="p"/>
      <p:bldP spid="18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9DC3891-19C6-5689-CD98-968EC3419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43" name="Text Box 3">
            <a:extLst>
              <a:ext uri="{FF2B5EF4-FFF2-40B4-BE49-F238E27FC236}">
                <a16:creationId xmlns:a16="http://schemas.microsoft.com/office/drawing/2014/main" id="{D73EABC4-3B81-E8CF-3246-4A03BD1B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647572"/>
            <a:ext cx="882047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対 米国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対 中国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香港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対 台湾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対 インド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対 ドイツ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対 イタリア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対 スイス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0F07FA-7DD0-D30C-BD47-DF7855BCBEC4}"/>
              </a:ext>
            </a:extLst>
          </p:cNvPr>
          <p:cNvSpPr txBox="1"/>
          <p:nvPr/>
        </p:nvSpPr>
        <p:spPr>
          <a:xfrm>
            <a:off x="64161" y="1556792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お得意様トップ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２１兆円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20E36B-7BF2-BBE6-6E5A-3AAD4E141524}"/>
              </a:ext>
            </a:extLst>
          </p:cNvPr>
          <p:cNvSpPr txBox="1"/>
          <p:nvPr/>
        </p:nvSpPr>
        <p:spPr>
          <a:xfrm>
            <a:off x="2980868" y="1844824"/>
            <a:ext cx="6163133" cy="137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黒字相手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位はｹｲﾏﾝ諸島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５位はオランダ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６位は韓国 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806D71-A019-9DF6-2D5D-6D6772CF50A0}"/>
              </a:ext>
            </a:extLst>
          </p:cNvPr>
          <p:cNvSpPr txBox="1"/>
          <p:nvPr/>
        </p:nvSpPr>
        <p:spPr>
          <a:xfrm>
            <a:off x="64161" y="2348880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お得意様第２号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B00F39-9FA6-353C-FBD7-2E2AFFE0E5F0}"/>
              </a:ext>
            </a:extLst>
          </p:cNvPr>
          <p:cNvSpPr txBox="1"/>
          <p:nvPr/>
        </p:nvSpPr>
        <p:spPr>
          <a:xfrm>
            <a:off x="35496" y="312768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お得意様第３号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51706FA-97D5-CD0A-D3B9-1B215C4B19E2}"/>
              </a:ext>
            </a:extLst>
          </p:cNvPr>
          <p:cNvSpPr txBox="1"/>
          <p:nvPr/>
        </p:nvSpPr>
        <p:spPr>
          <a:xfrm>
            <a:off x="35496" y="387977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お得意様第７号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F51351-8C08-2F0E-6759-6E78346573E9}"/>
              </a:ext>
            </a:extLst>
          </p:cNvPr>
          <p:cNvSpPr txBox="1"/>
          <p:nvPr/>
        </p:nvSpPr>
        <p:spPr>
          <a:xfrm>
            <a:off x="27107" y="4604749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</a:t>
            </a:r>
            <a:r>
              <a:rPr kumimoji="1"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０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.8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CF27BFF-D882-1892-3F63-F291AF04DC0C}"/>
              </a:ext>
            </a:extLst>
          </p:cNvPr>
          <p:cNvSpPr txBox="1"/>
          <p:nvPr/>
        </p:nvSpPr>
        <p:spPr>
          <a:xfrm>
            <a:off x="35496" y="5334307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DCAC316-2190-BA29-7ABA-15CEC238C66D}"/>
              </a:ext>
            </a:extLst>
          </p:cNvPr>
          <p:cNvSpPr txBox="1"/>
          <p:nvPr/>
        </p:nvSpPr>
        <p:spPr>
          <a:xfrm>
            <a:off x="35496" y="6126395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3D1C8A5-8689-A91D-A4E8-35285E24DE30}"/>
              </a:ext>
            </a:extLst>
          </p:cNvPr>
          <p:cNvSpPr txBox="1"/>
          <p:nvPr/>
        </p:nvSpPr>
        <p:spPr>
          <a:xfrm>
            <a:off x="3707904" y="5285063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ﾌﾞﾗﾝﾄﾞ衣料品・工芸品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・食加工品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パスタ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とオリーブオイル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3836688-8589-9362-7F6D-182B3AAB2A5E}"/>
              </a:ext>
            </a:extLst>
          </p:cNvPr>
          <p:cNvSpPr txBox="1"/>
          <p:nvPr/>
        </p:nvSpPr>
        <p:spPr>
          <a:xfrm>
            <a:off x="3491880" y="6077151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薬品と手作り時計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最低月給が</a:t>
            </a:r>
            <a:r>
              <a:rPr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50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万円以上</a:t>
            </a:r>
            <a:endParaRPr kumimoji="1" lang="ja-JP" altLang="en-US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5471B9E-829B-99C6-E072-3D31ABF47F4B}"/>
              </a:ext>
            </a:extLst>
          </p:cNvPr>
          <p:cNvSpPr txBox="1"/>
          <p:nvPr/>
        </p:nvSpPr>
        <p:spPr>
          <a:xfrm>
            <a:off x="3707904" y="4622656"/>
            <a:ext cx="5256584" cy="69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工業国相手だと日本は、機械･ハイテク部品･高機能素材を売って</a:t>
            </a:r>
            <a:r>
              <a:rPr lang="en-US" altLang="ja-JP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､</a:t>
            </a: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大黒字</a:t>
            </a:r>
            <a:endParaRPr kumimoji="1" lang="ja-JP" altLang="en-US" sz="2400" dirty="0">
              <a:solidFill>
                <a:srgbClr val="008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4E3936E-3211-5D70-2638-52A01F881D1E}"/>
              </a:ext>
            </a:extLst>
          </p:cNvPr>
          <p:cNvSpPr txBox="1"/>
          <p:nvPr/>
        </p:nvSpPr>
        <p:spPr>
          <a:xfrm>
            <a:off x="2966052" y="3230745"/>
            <a:ext cx="6105940" cy="166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 黒字相手　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８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位は英国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９位はｼﾝｶﾞﾎﾟｰﾙ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７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１０位はﾒｷｼｺ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0AF430-257B-D767-6CC0-7805F8B0AB4C}"/>
              </a:ext>
            </a:extLst>
          </p:cNvPr>
          <p:cNvSpPr txBox="1"/>
          <p:nvPr/>
        </p:nvSpPr>
        <p:spPr>
          <a:xfrm>
            <a:off x="3707904" y="5285063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ﾌﾞﾗﾝﾄﾞ衣料品・工芸品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・食加工品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パスタ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とオリーブオイル</a:t>
            </a: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C6D5C39A-4FC2-8A4B-38B1-99EF55AEE01C}"/>
              </a:ext>
            </a:extLst>
          </p:cNvPr>
          <p:cNvSpPr/>
          <p:nvPr/>
        </p:nvSpPr>
        <p:spPr bwMode="auto">
          <a:xfrm>
            <a:off x="3995936" y="5241394"/>
            <a:ext cx="2376264" cy="707886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最大都市圏ミラノ</a:t>
            </a: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が</a:t>
            </a:r>
            <a:endParaRPr kumimoji="1" lang="en-US" altLang="ja-JP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京都程度の大きさ</a:t>
            </a:r>
            <a:endParaRPr kumimoji="1" lang="ja-JP" altLang="en-US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</p:txBody>
      </p:sp>
      <p:sp>
        <p:nvSpPr>
          <p:cNvPr id="20" name="吹き出し: 角を丸めた四角形 19">
            <a:extLst>
              <a:ext uri="{FF2B5EF4-FFF2-40B4-BE49-F238E27FC236}">
                <a16:creationId xmlns:a16="http://schemas.microsoft.com/office/drawing/2014/main" id="{C539B226-2A3E-3096-E3A1-3C3B9BC9BB5B}"/>
              </a:ext>
            </a:extLst>
          </p:cNvPr>
          <p:cNvSpPr/>
          <p:nvPr/>
        </p:nvSpPr>
        <p:spPr bwMode="auto">
          <a:xfrm>
            <a:off x="6444208" y="5373216"/>
            <a:ext cx="2160240" cy="461899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総人口６千万人弱</a:t>
            </a:r>
          </a:p>
        </p:txBody>
      </p:sp>
      <p:sp>
        <p:nvSpPr>
          <p:cNvPr id="21" name="吹き出し: 角を丸めた四角形 20">
            <a:extLst>
              <a:ext uri="{FF2B5EF4-FFF2-40B4-BE49-F238E27FC236}">
                <a16:creationId xmlns:a16="http://schemas.microsoft.com/office/drawing/2014/main" id="{060E7F9C-F6E4-CF44-B47A-ECA42CD7D355}"/>
              </a:ext>
            </a:extLst>
          </p:cNvPr>
          <p:cNvSpPr/>
          <p:nvPr/>
        </p:nvSpPr>
        <p:spPr bwMode="auto">
          <a:xfrm>
            <a:off x="3572272" y="6033482"/>
            <a:ext cx="2871936" cy="707886"/>
          </a:xfrm>
          <a:prstGeom prst="wedgeRoundRectCallout">
            <a:avLst>
              <a:gd name="adj1" fmla="val -52679"/>
              <a:gd name="adj2" fmla="val -429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最大都市圏チューリッヒが</a:t>
            </a:r>
            <a:endParaRPr kumimoji="1" lang="en-US" altLang="ja-JP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浜松程度の大きさ</a:t>
            </a:r>
            <a:endParaRPr kumimoji="1" lang="ja-JP" altLang="en-US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</p:txBody>
      </p:sp>
      <p:sp>
        <p:nvSpPr>
          <p:cNvPr id="22" name="吹き出し: 角を丸めた四角形 21">
            <a:extLst>
              <a:ext uri="{FF2B5EF4-FFF2-40B4-BE49-F238E27FC236}">
                <a16:creationId xmlns:a16="http://schemas.microsoft.com/office/drawing/2014/main" id="{F47CF4AC-392D-D473-81F8-B477B477139B}"/>
              </a:ext>
            </a:extLst>
          </p:cNvPr>
          <p:cNvSpPr/>
          <p:nvPr/>
        </p:nvSpPr>
        <p:spPr bwMode="auto">
          <a:xfrm>
            <a:off x="6516216" y="6093296"/>
            <a:ext cx="1944216" cy="461899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総人口８百万人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A04B269-E07D-F8FE-D8B2-51C852E49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19" y="836712"/>
            <a:ext cx="9217024" cy="99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日本が経常収支赤字の相手は？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 </a:t>
            </a:r>
            <a:r>
              <a:rPr lang="en-US" altLang="ja-JP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©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財務省国際収支状況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1042619-822B-9C65-82A9-76BD3FBB8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68431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日本が手本にすべき「強い国」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94676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5" grpId="0" animBg="1"/>
      <p:bldP spid="6" grpId="0" animBg="1"/>
      <p:bldP spid="7" grpId="0" animBg="1"/>
      <p:bldP spid="9" grpId="0" animBg="1"/>
      <p:bldP spid="12" grpId="0" animBg="1"/>
      <p:bldP spid="13" grpId="0" animBg="1"/>
      <p:bldP spid="14" grpId="0"/>
      <p:bldP spid="15" grpId="0"/>
      <p:bldP spid="10" grpId="0" build="p"/>
      <p:bldP spid="18" grpId="0" build="p" animBg="1"/>
      <p:bldP spid="11" grpId="0"/>
      <p:bldP spid="19" grpId="0" animBg="1"/>
      <p:bldP spid="20" grpId="0" animBg="1"/>
      <p:bldP spid="2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D1E46-B92C-13E1-9A3F-A7520245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43" name="Text Box 3">
            <a:extLst>
              <a:ext uri="{FF2B5EF4-FFF2-40B4-BE49-F238E27FC236}">
                <a16:creationId xmlns:a16="http://schemas.microsoft.com/office/drawing/2014/main" id="{B3851AAE-551B-768A-13EF-95F1C121D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647572"/>
            <a:ext cx="882047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対 米国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対 中国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香港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対 台湾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対 インド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対 ドイツ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対 イタリア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対 スイス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153788-B99D-E29F-E087-47F8750E4FD3}"/>
              </a:ext>
            </a:extLst>
          </p:cNvPr>
          <p:cNvSpPr txBox="1"/>
          <p:nvPr/>
        </p:nvSpPr>
        <p:spPr>
          <a:xfrm>
            <a:off x="64161" y="1556792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お得意様トップ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２１兆円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661E4F-2342-70BC-93BD-3641E69189F2}"/>
              </a:ext>
            </a:extLst>
          </p:cNvPr>
          <p:cNvSpPr txBox="1"/>
          <p:nvPr/>
        </p:nvSpPr>
        <p:spPr>
          <a:xfrm>
            <a:off x="2980868" y="1844824"/>
            <a:ext cx="6163133" cy="137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黒字相手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位はｹｲﾏﾝ諸島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５位はオランダ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６位は韓国 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BF668D-9F23-B198-6E3E-88A51E269533}"/>
              </a:ext>
            </a:extLst>
          </p:cNvPr>
          <p:cNvSpPr txBox="1"/>
          <p:nvPr/>
        </p:nvSpPr>
        <p:spPr>
          <a:xfrm>
            <a:off x="64161" y="2348880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お得意様第２号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90C60DF-8616-CF86-C880-F231D74DB2DC}"/>
              </a:ext>
            </a:extLst>
          </p:cNvPr>
          <p:cNvSpPr txBox="1"/>
          <p:nvPr/>
        </p:nvSpPr>
        <p:spPr>
          <a:xfrm>
            <a:off x="35496" y="312768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お得意様第３号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４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227CA95-2EA3-4C12-9D4C-D79CCACB7DE8}"/>
              </a:ext>
            </a:extLst>
          </p:cNvPr>
          <p:cNvSpPr txBox="1"/>
          <p:nvPr/>
        </p:nvSpPr>
        <p:spPr>
          <a:xfrm>
            <a:off x="35496" y="3879773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お得意様第７号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5530B3-C736-3D7E-5E37-83E4F88090DE}"/>
              </a:ext>
            </a:extLst>
          </p:cNvPr>
          <p:cNvSpPr txBox="1"/>
          <p:nvPr/>
        </p:nvSpPr>
        <p:spPr>
          <a:xfrm>
            <a:off x="27107" y="4604749"/>
            <a:ext cx="1927438" cy="78175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お得意様第</a:t>
            </a:r>
            <a:r>
              <a:rPr kumimoji="1"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1</a:t>
            </a: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号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日本の黒字は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０</a:t>
            </a:r>
            <a:r>
              <a:rPr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.8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r>
              <a:rPr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/</a:t>
            </a:r>
            <a:r>
              <a:rPr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年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0E468CD-6595-6F2A-8B85-A7E4B78670E9}"/>
              </a:ext>
            </a:extLst>
          </p:cNvPr>
          <p:cNvSpPr txBox="1"/>
          <p:nvPr/>
        </p:nvSpPr>
        <p:spPr>
          <a:xfrm>
            <a:off x="35496" y="5334307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1A89C8-0933-05BF-C341-E6AD7C7EDBFB}"/>
              </a:ext>
            </a:extLst>
          </p:cNvPr>
          <p:cNvSpPr txBox="1"/>
          <p:nvPr/>
        </p:nvSpPr>
        <p:spPr>
          <a:xfrm>
            <a:off x="35496" y="6126395"/>
            <a:ext cx="11089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日本が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常に</a:t>
            </a:r>
            <a:endParaRPr kumimoji="1"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赤字</a:t>
            </a:r>
            <a:endParaRPr kumimoji="1" lang="ja-JP" altLang="en-US" sz="20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B9F2ED1-3DFA-39AB-478D-F2EE8AB6ABA2}"/>
              </a:ext>
            </a:extLst>
          </p:cNvPr>
          <p:cNvSpPr txBox="1"/>
          <p:nvPr/>
        </p:nvSpPr>
        <p:spPr>
          <a:xfrm>
            <a:off x="3707904" y="5285063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ﾌﾞﾗﾝﾄﾞ衣料品・工芸品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・食加工品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パスタ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とオリーブオイル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505173B-259A-BBAE-822A-06F62612F85F}"/>
              </a:ext>
            </a:extLst>
          </p:cNvPr>
          <p:cNvSpPr txBox="1"/>
          <p:nvPr/>
        </p:nvSpPr>
        <p:spPr>
          <a:xfrm>
            <a:off x="3491880" y="6077151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薬品と手作り時計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最低月給が</a:t>
            </a:r>
            <a:r>
              <a:rPr lang="en-US" altLang="ja-JP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50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万円以上</a:t>
            </a:r>
            <a:endParaRPr kumimoji="1" lang="ja-JP" altLang="en-US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295AD6F-FB30-7C89-43F9-D1535828872B}"/>
              </a:ext>
            </a:extLst>
          </p:cNvPr>
          <p:cNvSpPr txBox="1"/>
          <p:nvPr/>
        </p:nvSpPr>
        <p:spPr>
          <a:xfrm>
            <a:off x="3707904" y="4622656"/>
            <a:ext cx="5256584" cy="69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工業国相手だと日本は、機械･ハイテク部品･高機能素材を売って</a:t>
            </a:r>
            <a:r>
              <a:rPr lang="en-US" altLang="ja-JP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､</a:t>
            </a:r>
            <a:r>
              <a:rPr lang="ja-JP" altLang="en-US" sz="2400" dirty="0">
                <a:solidFill>
                  <a:srgbClr val="008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大黒字</a:t>
            </a:r>
            <a:endParaRPr kumimoji="1" lang="ja-JP" altLang="en-US" sz="2400" dirty="0">
              <a:solidFill>
                <a:srgbClr val="008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AEBE06A-0408-125F-A2CD-F208D059A6CA}"/>
              </a:ext>
            </a:extLst>
          </p:cNvPr>
          <p:cNvSpPr txBox="1"/>
          <p:nvPr/>
        </p:nvSpPr>
        <p:spPr>
          <a:xfrm>
            <a:off x="2966052" y="3230745"/>
            <a:ext cx="6105940" cy="166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☜ 黒字相手　</a:t>
            </a: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８</a:t>
            </a:r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位は英国 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２</a:t>
            </a:r>
            <a:r>
              <a:rPr kumimoji="1"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kumimoji="1"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６</a:t>
            </a:r>
            <a:r>
              <a: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kumimoji="1" lang="en-US" altLang="ja-JP" sz="32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９位はｼﾝｶﾞﾎﾟｰﾙ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７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90000"/>
              </a:lnSpc>
            </a:pPr>
            <a:r>
              <a:rPr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１０位はﾒｷｼｺ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 １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.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３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</a:rPr>
              <a:t>兆円</a:t>
            </a:r>
            <a:endParaRPr lang="en-US" altLang="ja-JP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EF92A12-B583-1433-5540-DC8DAF90A969}"/>
              </a:ext>
            </a:extLst>
          </p:cNvPr>
          <p:cNvSpPr txBox="1"/>
          <p:nvPr/>
        </p:nvSpPr>
        <p:spPr>
          <a:xfrm>
            <a:off x="3707904" y="5285063"/>
            <a:ext cx="5472608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ﾌﾞﾗﾝﾄﾞ衣料品・工芸品</a:t>
            </a: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・食加工品</a:t>
            </a:r>
            <a:endParaRPr kumimoji="1" lang="en-US" altLang="ja-JP" sz="2800" dirty="0">
              <a:solidFill>
                <a:srgbClr val="FF0000"/>
              </a:solidFill>
              <a:latin typeface="HGP創英角ﾎﾟｯﾌﾟ体" panose="040B0A00000000000000" pitchFamily="50" charset="-128"/>
            </a:endParaRPr>
          </a:p>
          <a:p>
            <a:pPr algn="r"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☜ パスタ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とオリーブオイル</a:t>
            </a: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57C25037-D76E-0875-ECD7-CD83E22CD9CD}"/>
              </a:ext>
            </a:extLst>
          </p:cNvPr>
          <p:cNvSpPr/>
          <p:nvPr/>
        </p:nvSpPr>
        <p:spPr bwMode="auto">
          <a:xfrm>
            <a:off x="3995936" y="5241394"/>
            <a:ext cx="2376264" cy="707886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最大都市圏ミラノ</a:t>
            </a: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が</a:t>
            </a:r>
            <a:endParaRPr kumimoji="1" lang="en-US" altLang="ja-JP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京都程度の大きさ</a:t>
            </a:r>
            <a:endParaRPr kumimoji="1" lang="ja-JP" altLang="en-US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</p:txBody>
      </p:sp>
      <p:sp>
        <p:nvSpPr>
          <p:cNvPr id="20" name="吹き出し: 角を丸めた四角形 19">
            <a:extLst>
              <a:ext uri="{FF2B5EF4-FFF2-40B4-BE49-F238E27FC236}">
                <a16:creationId xmlns:a16="http://schemas.microsoft.com/office/drawing/2014/main" id="{2361B541-DF0E-50FB-3EE4-A2827766AE80}"/>
              </a:ext>
            </a:extLst>
          </p:cNvPr>
          <p:cNvSpPr/>
          <p:nvPr/>
        </p:nvSpPr>
        <p:spPr bwMode="auto">
          <a:xfrm>
            <a:off x="6444208" y="5373216"/>
            <a:ext cx="2160240" cy="461899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総人口６千万人弱</a:t>
            </a:r>
          </a:p>
        </p:txBody>
      </p:sp>
      <p:sp>
        <p:nvSpPr>
          <p:cNvPr id="21" name="吹き出し: 角を丸めた四角形 20">
            <a:extLst>
              <a:ext uri="{FF2B5EF4-FFF2-40B4-BE49-F238E27FC236}">
                <a16:creationId xmlns:a16="http://schemas.microsoft.com/office/drawing/2014/main" id="{56581493-45C0-E9EF-30F5-5EDDBC590761}"/>
              </a:ext>
            </a:extLst>
          </p:cNvPr>
          <p:cNvSpPr/>
          <p:nvPr/>
        </p:nvSpPr>
        <p:spPr bwMode="auto">
          <a:xfrm>
            <a:off x="3572272" y="6033482"/>
            <a:ext cx="2871936" cy="707886"/>
          </a:xfrm>
          <a:prstGeom prst="wedgeRoundRectCallout">
            <a:avLst>
              <a:gd name="adj1" fmla="val -52679"/>
              <a:gd name="adj2" fmla="val -429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最大都市圏チューリッヒが</a:t>
            </a:r>
            <a:endParaRPr kumimoji="1" lang="en-US" altLang="ja-JP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2060"/>
                </a:solidFill>
                <a:latin typeface="HGP創英角ﾎﾟｯﾌﾟ体" panose="040B0A00000000000000" pitchFamily="50" charset="-128"/>
              </a:rPr>
              <a:t>浜松程度の大きさ</a:t>
            </a:r>
            <a:endParaRPr kumimoji="1" lang="ja-JP" altLang="en-US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P創英角ﾎﾟｯﾌﾟ体" panose="040B0A00000000000000" pitchFamily="50" charset="-128"/>
            </a:endParaRPr>
          </a:p>
        </p:txBody>
      </p:sp>
      <p:sp>
        <p:nvSpPr>
          <p:cNvPr id="22" name="吹き出し: 角を丸めた四角形 21">
            <a:extLst>
              <a:ext uri="{FF2B5EF4-FFF2-40B4-BE49-F238E27FC236}">
                <a16:creationId xmlns:a16="http://schemas.microsoft.com/office/drawing/2014/main" id="{47E73E51-DB63-A8D9-5252-80D592F4CEBD}"/>
              </a:ext>
            </a:extLst>
          </p:cNvPr>
          <p:cNvSpPr/>
          <p:nvPr/>
        </p:nvSpPr>
        <p:spPr bwMode="auto">
          <a:xfrm>
            <a:off x="6516216" y="6093296"/>
            <a:ext cx="1944216" cy="461899"/>
          </a:xfrm>
          <a:prstGeom prst="wedgeRoundRectCallout">
            <a:avLst>
              <a:gd name="adj1" fmla="val 1360"/>
              <a:gd name="adj2" fmla="val 6799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P創英角ﾎﾟｯﾌﾟ体" panose="040B0A00000000000000" pitchFamily="50" charset="-128"/>
              </a:rPr>
              <a:t>総人口８百万人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82D04826-1583-39FC-1E98-CDA5F1D15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19" y="836712"/>
            <a:ext cx="9217024" cy="99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日本が経常収支赤字の相手は？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7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 </a:t>
            </a:r>
            <a:r>
              <a:rPr lang="en-US" altLang="ja-JP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©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財務省国際収支状況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28E9BCBC-9433-1B2D-6C84-63DF754F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68431"/>
            <a:ext cx="8964613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日本が手本にすべき「強い国」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AutoShape 26">
            <a:extLst>
              <a:ext uri="{FF2B5EF4-FFF2-40B4-BE49-F238E27FC236}">
                <a16:creationId xmlns:a16="http://schemas.microsoft.com/office/drawing/2014/main" id="{1BF8C25C-08A1-77E9-5BD7-F48C8F02D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445" y="171408"/>
            <a:ext cx="7455109" cy="6569960"/>
          </a:xfrm>
          <a:prstGeom prst="star24">
            <a:avLst>
              <a:gd name="adj" fmla="val 46787"/>
            </a:avLst>
          </a:prstGeom>
          <a:solidFill>
            <a:srgbClr val="CCFFCC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9pPr>
          </a:lstStyle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日本は新興工業国や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米英独から儲け続けている。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他方で</a:t>
            </a: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スイスやイタリア</a:t>
            </a:r>
            <a:r>
              <a:rPr lang="en-US" altLang="ja-JP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､</a:t>
            </a: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フランスには</a:t>
            </a: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赤字。共通点は</a:t>
            </a:r>
            <a:r>
              <a:rPr lang="en-US" altLang="ja-JP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?</a:t>
            </a: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観光立国、手作りブランド立国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90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sz="36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高い人件費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、短い労働時間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ja-JP" altLang="en-US" sz="36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農山村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にも、強い産業、豊かで</a:t>
            </a:r>
            <a:endParaRPr lang="en-US" altLang="ja-JP" sz="36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ゆったりとした暮らしがある</a:t>
            </a:r>
            <a:endParaRPr lang="en-US" altLang="ja-JP" sz="36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</a:t>
            </a:r>
            <a:r>
              <a:rPr lang="ja-JP" altLang="en-US" sz="36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地消地産</a:t>
            </a: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を実践し豊か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に暮らすことを優先</a:t>
            </a:r>
            <a:endParaRPr lang="en-US" altLang="ja-JP" sz="36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600"/>
              </a:spcBef>
              <a:buFontTx/>
              <a:buNone/>
            </a:pPr>
            <a:r>
              <a:rPr lang="ja-JP" altLang="en-US" sz="1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1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67205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5" grpId="0" animBg="1"/>
      <p:bldP spid="6" grpId="0" animBg="1"/>
      <p:bldP spid="7" grpId="0" animBg="1"/>
      <p:bldP spid="9" grpId="0" animBg="1"/>
      <p:bldP spid="12" grpId="0" animBg="1"/>
      <p:bldP spid="13" grpId="0" animBg="1"/>
      <p:bldP spid="14" grpId="0"/>
      <p:bldP spid="15" grpId="0"/>
      <p:bldP spid="10" grpId="0" build="p"/>
      <p:bldP spid="18" grpId="0" build="p" animBg="1"/>
      <p:bldP spid="11" grpId="0"/>
      <p:bldP spid="19" grpId="0" animBg="1"/>
      <p:bldP spid="20" grpId="0" animBg="1"/>
      <p:bldP spid="21" grpId="0" animBg="1"/>
      <p:bldP spid="22" grpId="0" animBg="1"/>
      <p:bldP spid="16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DF98021-5F1E-5E06-B888-BD35B7CD9C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4" y="1268760"/>
            <a:ext cx="9136203" cy="5483791"/>
          </a:xfrm>
          <a:prstGeom prst="rect">
            <a:avLst/>
          </a:prstGeom>
        </p:spPr>
      </p:pic>
      <p:sp>
        <p:nvSpPr>
          <p:cNvPr id="9" name="楕円 11">
            <a:extLst>
              <a:ext uri="{FF2B5EF4-FFF2-40B4-BE49-F238E27FC236}">
                <a16:creationId xmlns:a16="http://schemas.microsoft.com/office/drawing/2014/main" id="{8023BE76-24D9-4875-B5F8-9116870A2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9909" y="3277707"/>
            <a:ext cx="231574" cy="552861"/>
          </a:xfrm>
          <a:prstGeom prst="ellipse">
            <a:avLst/>
          </a:prstGeom>
          <a:noFill/>
          <a:ln w="38100" algn="ctr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0" name="楕円 11">
            <a:extLst>
              <a:ext uri="{FF2B5EF4-FFF2-40B4-BE49-F238E27FC236}">
                <a16:creationId xmlns:a16="http://schemas.microsoft.com/office/drawing/2014/main" id="{068682EC-B954-442E-B054-AAC251B0E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424" y="1908667"/>
            <a:ext cx="257461" cy="552861"/>
          </a:xfrm>
          <a:prstGeom prst="ellips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0D35BDB4-2526-417A-86B7-01C6AC474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952" y="6246385"/>
            <a:ext cx="144000" cy="396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56715662-3469-490F-9A58-F3FCB76AC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8583" y="6268003"/>
            <a:ext cx="144000" cy="344867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39AEF1DD-8DE8-42F4-65E8-7AAFD5818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3048" y="6245037"/>
            <a:ext cx="172236" cy="35499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754468E9-8F03-9281-BDF2-6C5CD8C47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24644"/>
            <a:ext cx="8818562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1430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2286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3429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4572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914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1371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しかしどうやっても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日本の人口は減る。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人がまばらな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田舎は消滅する</a:t>
            </a:r>
            <a:r>
              <a:rPr lang="en-US" altLang="ja-JP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…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？</a:t>
            </a: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5EC69ED1-BCF6-9E3D-2C77-428A3A867D07}"/>
              </a:ext>
            </a:extLst>
          </p:cNvPr>
          <p:cNvSpPr/>
          <p:nvPr/>
        </p:nvSpPr>
        <p:spPr bwMode="auto">
          <a:xfrm rot="20870695">
            <a:off x="3448204" y="3177927"/>
            <a:ext cx="1296144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浜松市は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1,600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ED24191C-BFA7-14A1-12C7-2D9C80C44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108" y="6248960"/>
            <a:ext cx="388260" cy="35499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5C54B286-D42C-6D01-CFB9-8857FAA73691}"/>
              </a:ext>
            </a:extLst>
          </p:cNvPr>
          <p:cNvSpPr/>
          <p:nvPr/>
        </p:nvSpPr>
        <p:spPr bwMode="auto">
          <a:xfrm rot="20780326">
            <a:off x="3394818" y="3739009"/>
            <a:ext cx="1296144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豊橋市は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1,680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44ED281F-90FE-E924-8C03-4FE29D2E11F4}"/>
              </a:ext>
            </a:extLst>
          </p:cNvPr>
          <p:cNvSpPr/>
          <p:nvPr/>
        </p:nvSpPr>
        <p:spPr bwMode="auto">
          <a:xfrm rot="20816998">
            <a:off x="3395262" y="4336124"/>
            <a:ext cx="1163234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飯田市は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850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4BA8E074-7050-2A89-3F2D-CC7D16848FF7}"/>
              </a:ext>
            </a:extLst>
          </p:cNvPr>
          <p:cNvSpPr/>
          <p:nvPr/>
        </p:nvSpPr>
        <p:spPr bwMode="auto">
          <a:xfrm rot="20965533">
            <a:off x="3419872" y="4941168"/>
            <a:ext cx="1080120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平谷村は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158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7262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3" grpId="0" animBg="1"/>
      <p:bldP spid="5" grpId="0" build="p" animBg="1"/>
      <p:bldP spid="6" grpId="0" animBg="1"/>
      <p:bldP spid="8" grpId="0" build="p" animBg="1"/>
      <p:bldP spid="13" grpId="0" build="p" animBg="1"/>
      <p:bldP spid="1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6238C-6C77-DECA-886E-F1AA43A63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4FB54903-E3EB-CC7B-3DBA-74B98BA30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389" y="2330291"/>
            <a:ext cx="5939811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スペイン</a:t>
            </a:r>
            <a:endParaRPr lang="en-US" altLang="ja-JP" sz="5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スウェーデン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米国</a:t>
            </a:r>
            <a:endParaRPr lang="en-US" altLang="ja-JP" sz="5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ニュージーランド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ロシア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4678605B-5A22-A745-3544-EFDC0B682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08720"/>
            <a:ext cx="9144000" cy="142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山地と水面を除いた面積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（農地含む）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で人口を割ると、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平谷村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には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東京の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60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分の１の</a:t>
            </a:r>
            <a:r>
              <a:rPr lang="en-US" altLang="ja-JP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158</a:t>
            </a:r>
            <a:r>
              <a:rPr lang="ja-JP" altLang="en-US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しか住まない。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世界の国の中で</a:t>
            </a:r>
            <a:r>
              <a:rPr lang="ja-JP" altLang="en-US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、そんな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平谷と同じ密度感なのは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…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9FB5FB-13EC-1AC9-19D1-7BAAA14DF1F5}"/>
              </a:ext>
            </a:extLst>
          </p:cNvPr>
          <p:cNvSpPr txBox="1"/>
          <p:nvPr/>
        </p:nvSpPr>
        <p:spPr>
          <a:xfrm>
            <a:off x="424000" y="5085184"/>
            <a:ext cx="927831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92D0560-7234-D1FC-F554-7116ECE09944}"/>
              </a:ext>
            </a:extLst>
          </p:cNvPr>
          <p:cNvSpPr txBox="1"/>
          <p:nvPr/>
        </p:nvSpPr>
        <p:spPr>
          <a:xfrm>
            <a:off x="402228" y="4184038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E9EE3AAC-664B-59C6-D360-70F6BAAD7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6632"/>
            <a:ext cx="91440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平谷村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可住地人口密度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世界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だと？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5CA2083-62F1-7B3A-1E4F-D9511BED1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493" y="2330291"/>
            <a:ext cx="3015947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152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sz="5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82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55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sz="5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31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70B2AC2-EA96-ED84-BA21-C143CB5A3C9C}"/>
              </a:ext>
            </a:extLst>
          </p:cNvPr>
          <p:cNvSpPr txBox="1"/>
          <p:nvPr/>
        </p:nvSpPr>
        <p:spPr>
          <a:xfrm>
            <a:off x="395536" y="5995124"/>
            <a:ext cx="927831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A01F6AC4-7845-DD79-1ECC-2C40DDB7388B}"/>
              </a:ext>
            </a:extLst>
          </p:cNvPr>
          <p:cNvSpPr/>
          <p:nvPr/>
        </p:nvSpPr>
        <p:spPr bwMode="auto">
          <a:xfrm>
            <a:off x="525784" y="2385944"/>
            <a:ext cx="709920" cy="701619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C47ABD-F627-7210-A214-DA74DFE3FFBF}"/>
              </a:ext>
            </a:extLst>
          </p:cNvPr>
          <p:cNvSpPr txBox="1"/>
          <p:nvPr/>
        </p:nvSpPr>
        <p:spPr>
          <a:xfrm>
            <a:off x="401360" y="3302470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4750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386" grpId="0" build="p"/>
      <p:bldP spid="5" grpId="0" uiExpand="1" animBg="1"/>
      <p:bldP spid="6" grpId="0" uiExpand="1" animBg="1"/>
      <p:bldP spid="4" grpId="0" uiExpand="1" build="p"/>
      <p:bldP spid="8" grpId="0" uiExpand="1" animBg="1"/>
      <p:bldP spid="10" grpId="0" animBg="1"/>
      <p:bldP spid="2" grpId="0" uiExpan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F4AE64A-0781-1BC8-9C32-2D76575B22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55" y="1196752"/>
            <a:ext cx="9071949" cy="5445224"/>
          </a:xfrm>
          <a:prstGeom prst="rect">
            <a:avLst/>
          </a:prstGeom>
        </p:spPr>
      </p:pic>
      <p:sp>
        <p:nvSpPr>
          <p:cNvPr id="10242" name="Rectangle 2">
            <a:extLst>
              <a:ext uri="{FF2B5EF4-FFF2-40B4-BE49-F238E27FC236}">
                <a16:creationId xmlns:a16="http://schemas.microsoft.com/office/drawing/2014/main" id="{173B2B77-4338-4C28-B467-17E3D924F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260648"/>
            <a:ext cx="8675687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1430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2286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3429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4572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914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1371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日本の大都市圏は </a:t>
            </a:r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世界的に見れば　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異常なレベルの人口“過密”地</a:t>
            </a: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FB5B0D38-A3C4-47F8-93AA-AB902E934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026" y="5712936"/>
            <a:ext cx="270368" cy="48712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4" name="AutoShape 4">
            <a:extLst>
              <a:ext uri="{FF2B5EF4-FFF2-40B4-BE49-F238E27FC236}">
                <a16:creationId xmlns:a16="http://schemas.microsoft.com/office/drawing/2014/main" id="{246904E2-0B25-82B3-3E4C-10576C67E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6662" y="5661248"/>
            <a:ext cx="271082" cy="864096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B7600C1D-1A87-1DC8-B37E-5C19DA9F4AA0}"/>
              </a:ext>
            </a:extLst>
          </p:cNvPr>
          <p:cNvSpPr/>
          <p:nvPr/>
        </p:nvSpPr>
        <p:spPr bwMode="auto">
          <a:xfrm>
            <a:off x="5220072" y="4149080"/>
            <a:ext cx="3816424" cy="1080120"/>
          </a:xfrm>
          <a:prstGeom prst="downArrow">
            <a:avLst>
              <a:gd name="adj1" fmla="val 82834"/>
              <a:gd name="adj2" fmla="val 24409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ガラパゴス化した日本の大都市の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目線では、人のいない田舎とされる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が、世界的に見れば、たいへん人口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密度が高い地域。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E5C61A94-425E-7085-4D40-02212F09C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848" y="5699177"/>
            <a:ext cx="122457" cy="40007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909A1876-348A-AC60-243E-B3D0C70DB324}"/>
              </a:ext>
            </a:extLst>
          </p:cNvPr>
          <p:cNvSpPr/>
          <p:nvPr/>
        </p:nvSpPr>
        <p:spPr bwMode="auto">
          <a:xfrm>
            <a:off x="1331640" y="2492896"/>
            <a:ext cx="3384376" cy="1584176"/>
          </a:xfrm>
          <a:prstGeom prst="leftArrow">
            <a:avLst>
              <a:gd name="adj1" fmla="val 70856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極端な密集で住居費が高く、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子どもを持てず、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出生率は下がる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地震や水害があれば、被災者の数は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地方よりはるかに多くなる。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330941CD-AA61-90A7-E429-D05FD51C9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293" y="5703583"/>
            <a:ext cx="299407" cy="28803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0C40488C-7791-EF0F-01BC-2EA835037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597" y="5669714"/>
            <a:ext cx="144001" cy="4317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D5976774-30C6-2808-B644-2603BB74E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8782" y="5669715"/>
            <a:ext cx="289304" cy="55913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E29BA8AF-70FB-41C4-1C39-C081912DE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779" y="5678182"/>
            <a:ext cx="144000" cy="4317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AutoShape 4">
            <a:extLst>
              <a:ext uri="{FF2B5EF4-FFF2-40B4-BE49-F238E27FC236}">
                <a16:creationId xmlns:a16="http://schemas.microsoft.com/office/drawing/2014/main" id="{DA52D03F-9934-A302-53AD-68224D01F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877" y="5669715"/>
            <a:ext cx="144000" cy="4317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C0F25628-325B-E4BC-BD0B-45B27209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524" y="5707855"/>
            <a:ext cx="271082" cy="73701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8" name="AutoShape 4">
            <a:extLst>
              <a:ext uri="{FF2B5EF4-FFF2-40B4-BE49-F238E27FC236}">
                <a16:creationId xmlns:a16="http://schemas.microsoft.com/office/drawing/2014/main" id="{C883B1F6-75D2-B7C9-04EB-0B51ECFB4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3350" y="5690921"/>
            <a:ext cx="703146" cy="529457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1C5D3A51-77C1-286D-F6C5-AD1A19800CDA}"/>
              </a:ext>
            </a:extLst>
          </p:cNvPr>
          <p:cNvSpPr/>
          <p:nvPr/>
        </p:nvSpPr>
        <p:spPr bwMode="auto">
          <a:xfrm>
            <a:off x="4860032" y="2708920"/>
            <a:ext cx="3816424" cy="1296144"/>
          </a:xfrm>
          <a:prstGeom prst="leftArrow">
            <a:avLst>
              <a:gd name="adj1" fmla="val 70856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農林地がないので、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物々交換や贈与が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不活発⇒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お金に</a:t>
            </a:r>
            <a:r>
              <a:rPr kumimoji="1" lang="en-US" altLang="ja-JP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100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％依存した生活に。</a:t>
            </a: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⇒</a:t>
            </a: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老後の生活に大きな不安が。</a:t>
            </a:r>
          </a:p>
        </p:txBody>
      </p:sp>
    </p:spTree>
    <p:extLst>
      <p:ext uri="{BB962C8B-B14F-4D97-AF65-F5344CB8AC3E}">
        <p14:creationId xmlns:p14="http://schemas.microsoft.com/office/powerpoint/2010/main" val="4875433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5" grpId="0" build="p" animBg="1"/>
      <p:bldP spid="3" grpId="0" animBg="1"/>
      <p:bldP spid="2" grpId="0" build="p" animBg="1"/>
      <p:bldP spid="9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7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927D1115-14AD-8847-8354-FCB3CDB75E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4" y="1268760"/>
            <a:ext cx="9130383" cy="5480298"/>
          </a:xfrm>
          <a:prstGeom prst="rect">
            <a:avLst/>
          </a:prstGeom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DA1DDDF3-A5D4-401F-8D3E-4EF688D11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4" y="188640"/>
            <a:ext cx="913038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1430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2286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3429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4572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914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1371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“過疎</a:t>
            </a:r>
            <a:r>
              <a:rPr lang="en-US" altLang="ja-JP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”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自然資本の豊かな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“適疎”</a:t>
            </a:r>
            <a:endParaRPr lang="en-US" altLang="ja-JP" sz="48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都会人は超過密のガラパゴスに生息するゾウガメ</a:t>
            </a:r>
            <a:r>
              <a:rPr lang="en-US" altLang="ja-JP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!?</a:t>
            </a:r>
            <a:r>
              <a:rPr lang="ja-JP" altLang="en-US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</a:p>
        </p:txBody>
      </p:sp>
      <p:sp>
        <p:nvSpPr>
          <p:cNvPr id="6" name="矢印: 上 5">
            <a:extLst>
              <a:ext uri="{FF2B5EF4-FFF2-40B4-BE49-F238E27FC236}">
                <a16:creationId xmlns:a16="http://schemas.microsoft.com/office/drawing/2014/main" id="{ACE02CF3-6F1F-428A-32B2-9D663AF8F198}"/>
              </a:ext>
            </a:extLst>
          </p:cNvPr>
          <p:cNvSpPr/>
          <p:nvPr/>
        </p:nvSpPr>
        <p:spPr bwMode="auto">
          <a:xfrm rot="1156162">
            <a:off x="3440926" y="4198847"/>
            <a:ext cx="4176464" cy="1017797"/>
          </a:xfrm>
          <a:prstGeom prst="upArrow">
            <a:avLst>
              <a:gd name="adj1" fmla="val 7230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人口密度が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高いので、日本では</a:t>
            </a: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｢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田舎」でも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世界に比べれば、店も商売も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公共サービスも成り立ちやすい。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矢印: 上 9">
            <a:extLst>
              <a:ext uri="{FF2B5EF4-FFF2-40B4-BE49-F238E27FC236}">
                <a16:creationId xmlns:a16="http://schemas.microsoft.com/office/drawing/2014/main" id="{1F436751-7A53-C4CF-CAFF-24020E41AECB}"/>
              </a:ext>
            </a:extLst>
          </p:cNvPr>
          <p:cNvSpPr/>
          <p:nvPr/>
        </p:nvSpPr>
        <p:spPr bwMode="auto">
          <a:xfrm rot="1131166">
            <a:off x="422950" y="3792604"/>
            <a:ext cx="4176464" cy="863055"/>
          </a:xfrm>
          <a:prstGeom prst="upArrow">
            <a:avLst>
              <a:gd name="adj1" fmla="val 7230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日本の人口は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これから半減していくが、そう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なっても世界の中では過密・適密</a:t>
            </a: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07D325D6-2A61-3CE2-F563-AB4BB0B54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704" y="5673102"/>
            <a:ext cx="360040" cy="338026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4" name="AutoShape 4">
            <a:extLst>
              <a:ext uri="{FF2B5EF4-FFF2-40B4-BE49-F238E27FC236}">
                <a16:creationId xmlns:a16="http://schemas.microsoft.com/office/drawing/2014/main" id="{786F9681-94D1-4806-2DCE-51E472082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3511" y="5639234"/>
            <a:ext cx="219249" cy="47628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30E8E2B5-C6E3-B2A6-A0A9-17191C40C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2535" y="5648246"/>
            <a:ext cx="335102" cy="586037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AutoShape 4">
            <a:extLst>
              <a:ext uri="{FF2B5EF4-FFF2-40B4-BE49-F238E27FC236}">
                <a16:creationId xmlns:a16="http://schemas.microsoft.com/office/drawing/2014/main" id="{CDA2F529-8C6B-07FF-511D-94EC95816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303" y="5637542"/>
            <a:ext cx="335101" cy="48813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70A4FBDD-01A7-C303-7A65-8ACB49087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5040" y="5649395"/>
            <a:ext cx="193425" cy="36173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8" name="AutoShape 4">
            <a:extLst>
              <a:ext uri="{FF2B5EF4-FFF2-40B4-BE49-F238E27FC236}">
                <a16:creationId xmlns:a16="http://schemas.microsoft.com/office/drawing/2014/main" id="{FE825F49-44F7-1A0E-8698-F37148F02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975" y="5646894"/>
            <a:ext cx="365599" cy="95045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9" name="AutoShape 4">
            <a:extLst>
              <a:ext uri="{FF2B5EF4-FFF2-40B4-BE49-F238E27FC236}">
                <a16:creationId xmlns:a16="http://schemas.microsoft.com/office/drawing/2014/main" id="{158029C3-E2DE-011F-6FDB-3A275B54B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3893" y="5641813"/>
            <a:ext cx="853936" cy="94707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1" name="矢印: 上 20">
            <a:extLst>
              <a:ext uri="{FF2B5EF4-FFF2-40B4-BE49-F238E27FC236}">
                <a16:creationId xmlns:a16="http://schemas.microsoft.com/office/drawing/2014/main" id="{4D799134-0727-638B-E877-66B0E785BD6B}"/>
              </a:ext>
            </a:extLst>
          </p:cNvPr>
          <p:cNvSpPr/>
          <p:nvPr/>
        </p:nvSpPr>
        <p:spPr bwMode="auto">
          <a:xfrm rot="1131166">
            <a:off x="601298" y="4539941"/>
            <a:ext cx="3289007" cy="754151"/>
          </a:xfrm>
          <a:prstGeom prst="upArrow">
            <a:avLst>
              <a:gd name="adj1" fmla="val 7230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それで成り立つ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行財政システム再構築を！</a:t>
            </a: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</a:pPr>
            <a:endParaRPr lang="en-US" altLang="ja-JP" sz="10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4DB51A61-8B41-EEA9-7D50-C5BE22702351}"/>
              </a:ext>
            </a:extLst>
          </p:cNvPr>
          <p:cNvSpPr/>
          <p:nvPr/>
        </p:nvSpPr>
        <p:spPr bwMode="auto">
          <a:xfrm rot="1404589">
            <a:off x="961545" y="1765118"/>
            <a:ext cx="1163234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飯田市は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850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4E83C9E8-58BE-04B5-0D8E-CD29048B53BB}"/>
              </a:ext>
            </a:extLst>
          </p:cNvPr>
          <p:cNvSpPr/>
          <p:nvPr/>
        </p:nvSpPr>
        <p:spPr bwMode="auto">
          <a:xfrm rot="1553124">
            <a:off x="8094882" y="4357121"/>
            <a:ext cx="1080120" cy="552861"/>
          </a:xfrm>
          <a:prstGeom prst="downArrow">
            <a:avLst>
              <a:gd name="adj1" fmla="val 82834"/>
              <a:gd name="adj2" fmla="val 2041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平谷村は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158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0348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10" grpId="0" build="p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build="p" animBg="1"/>
      <p:bldP spid="3" grpId="0" build="p" animBg="1"/>
      <p:bldP spid="4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C5820-212B-CC0D-A5A3-3C5F8D46A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2AF2E8D1-B96B-C8FF-3519-A28EA2D0B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484784"/>
            <a:ext cx="8856984" cy="516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900"/>
              </a:spcBef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乳幼児が再び増え始める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→ 人口も</a:t>
            </a: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2100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年には</a:t>
            </a: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下げ止まる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（全国は６千万人、南信は</a:t>
            </a: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100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万人？）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900"/>
              </a:spcBef>
              <a:buFontTx/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農業、林業、食品加工や工芸、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それに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ハイテク製造業も栄えている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900"/>
              </a:spcBef>
              <a:buFontTx/>
              <a:buNone/>
            </a:pP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訪日客が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南北の隅々を</a:t>
            </a:r>
            <a:r>
              <a:rPr lang="ja-JP" altLang="en-US" sz="4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訪れている</a:t>
            </a:r>
            <a:endParaRPr lang="en-US" altLang="ja-JP" sz="4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900"/>
              </a:spcBef>
              <a:buNone/>
            </a:pP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</a:t>
            </a:r>
            <a:r>
              <a:rPr lang="ja-JP" altLang="en-US" sz="2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南海トラフ地震時に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遠州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南信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</a:t>
            </a:r>
            <a:r>
              <a:rPr lang="ja-JP" altLang="en-US" sz="4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支える</a:t>
            </a:r>
            <a:endParaRPr lang="en-US" altLang="ja-JP" sz="4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A96DB45-A647-8387-ECF8-0C93D450C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1" y="116632"/>
            <a:ext cx="8964489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藻谷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が推測する、日本と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三遠南信の２０５０年は？</a:t>
            </a:r>
            <a:endParaRPr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778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5">
            <a:extLst>
              <a:ext uri="{FF2B5EF4-FFF2-40B4-BE49-F238E27FC236}">
                <a16:creationId xmlns:a16="http://schemas.microsoft.com/office/drawing/2014/main" id="{667EB4E5-AB01-4264-8888-1BC91D0A5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昭和は“７回裏で試合終了”だった</a:t>
            </a:r>
            <a:endParaRPr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530781" name="Text Box 29">
            <a:extLst>
              <a:ext uri="{FF2B5EF4-FFF2-40B4-BE49-F238E27FC236}">
                <a16:creationId xmlns:a16="http://schemas.microsoft.com/office/drawing/2014/main" id="{8B434A96-4A1F-433D-AD85-BA7E2992C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125538"/>
            <a:ext cx="865187" cy="584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Text Box 29">
            <a:extLst>
              <a:ext uri="{FF2B5EF4-FFF2-40B4-BE49-F238E27FC236}">
                <a16:creationId xmlns:a16="http://schemas.microsoft.com/office/drawing/2014/main" id="{6DF9531C-9801-4E96-9BFD-03E7F1DFC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8" y="1844675"/>
            <a:ext cx="865187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Text Box 29">
            <a:extLst>
              <a:ext uri="{FF2B5EF4-FFF2-40B4-BE49-F238E27FC236}">
                <a16:creationId xmlns:a16="http://schemas.microsoft.com/office/drawing/2014/main" id="{968DE2E6-3152-4D9D-8D21-D7545F559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3644900"/>
            <a:ext cx="863600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6" name="Text Box 29">
            <a:extLst>
              <a:ext uri="{FF2B5EF4-FFF2-40B4-BE49-F238E27FC236}">
                <a16:creationId xmlns:a16="http://schemas.microsoft.com/office/drawing/2014/main" id="{37C7B36D-E478-48F8-885A-AC82E46D4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1125538"/>
            <a:ext cx="863600" cy="584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Text Box 29">
            <a:extLst>
              <a:ext uri="{FF2B5EF4-FFF2-40B4-BE49-F238E27FC236}">
                <a16:creationId xmlns:a16="http://schemas.microsoft.com/office/drawing/2014/main" id="{043C1307-28BB-4407-BE90-383012E01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63" y="1844675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8" name="Text Box 29">
            <a:extLst>
              <a:ext uri="{FF2B5EF4-FFF2-40B4-BE49-F238E27FC236}">
                <a16:creationId xmlns:a16="http://schemas.microsoft.com/office/drawing/2014/main" id="{007DEDE3-0D40-458A-ACD0-744850F61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3644900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9" name="Text Box 29">
            <a:extLst>
              <a:ext uri="{FF2B5EF4-FFF2-40B4-BE49-F238E27FC236}">
                <a16:creationId xmlns:a16="http://schemas.microsoft.com/office/drawing/2014/main" id="{A9264556-4B8B-43F0-9DB7-DA13FF21B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1125538"/>
            <a:ext cx="863600" cy="584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Text Box 29">
            <a:extLst>
              <a:ext uri="{FF2B5EF4-FFF2-40B4-BE49-F238E27FC236}">
                <a16:creationId xmlns:a16="http://schemas.microsoft.com/office/drawing/2014/main" id="{F186D485-5247-4AC7-81D5-0F05EF065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813" y="1844675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Text Box 29">
            <a:extLst>
              <a:ext uri="{FF2B5EF4-FFF2-40B4-BE49-F238E27FC236}">
                <a16:creationId xmlns:a16="http://schemas.microsoft.com/office/drawing/2014/main" id="{BCB695C6-EDE1-4A51-A082-8B1A44D6D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38" y="3644900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Text Box 29">
            <a:extLst>
              <a:ext uri="{FF2B5EF4-FFF2-40B4-BE49-F238E27FC236}">
                <a16:creationId xmlns:a16="http://schemas.microsoft.com/office/drawing/2014/main" id="{1BFD4AC8-0425-4F23-BB22-0F3EE6C58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1125538"/>
            <a:ext cx="863600" cy="584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3" name="Text Box 29">
            <a:extLst>
              <a:ext uri="{FF2B5EF4-FFF2-40B4-BE49-F238E27FC236}">
                <a16:creationId xmlns:a16="http://schemas.microsoft.com/office/drawing/2014/main" id="{624F5275-B244-4EE5-9483-A73F09D60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844675"/>
            <a:ext cx="863600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4" name="Text Box 29">
            <a:extLst>
              <a:ext uri="{FF2B5EF4-FFF2-40B4-BE49-F238E27FC236}">
                <a16:creationId xmlns:a16="http://schemas.microsoft.com/office/drawing/2014/main" id="{44971BEB-934C-4292-8C04-344350845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3644900"/>
            <a:ext cx="865188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E08C61EC-2909-4238-B666-E46D4B40A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1125538"/>
            <a:ext cx="863600" cy="584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Text Box 29">
            <a:extLst>
              <a:ext uri="{FF2B5EF4-FFF2-40B4-BE49-F238E27FC236}">
                <a16:creationId xmlns:a16="http://schemas.microsoft.com/office/drawing/2014/main" id="{B2C4002B-77DC-4D59-A3DA-3458BD6DF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844675"/>
            <a:ext cx="863600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Text Box 29">
            <a:extLst>
              <a:ext uri="{FF2B5EF4-FFF2-40B4-BE49-F238E27FC236}">
                <a16:creationId xmlns:a16="http://schemas.microsoft.com/office/drawing/2014/main" id="{6AF51DF0-C074-4541-9AF6-B4307F5EF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3644900"/>
            <a:ext cx="865187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Text Box 29">
            <a:extLst>
              <a:ext uri="{FF2B5EF4-FFF2-40B4-BE49-F238E27FC236}">
                <a16:creationId xmlns:a16="http://schemas.microsoft.com/office/drawing/2014/main" id="{4BB2FE07-75DE-4AEE-8B56-10FAF55F3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1125538"/>
            <a:ext cx="863600" cy="5842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Text Box 29">
            <a:extLst>
              <a:ext uri="{FF2B5EF4-FFF2-40B4-BE49-F238E27FC236}">
                <a16:creationId xmlns:a16="http://schemas.microsoft.com/office/drawing/2014/main" id="{117C5289-4311-4716-8E87-C71272605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738" y="1844675"/>
            <a:ext cx="865187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Text Box 29">
            <a:extLst>
              <a:ext uri="{FF2B5EF4-FFF2-40B4-BE49-F238E27FC236}">
                <a16:creationId xmlns:a16="http://schemas.microsoft.com/office/drawing/2014/main" id="{71BC950E-2FA7-4326-B7E9-1986C7B9C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3644900"/>
            <a:ext cx="863600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" name="Text Box 29">
            <a:extLst>
              <a:ext uri="{FF2B5EF4-FFF2-40B4-BE49-F238E27FC236}">
                <a16:creationId xmlns:a16="http://schemas.microsoft.com/office/drawing/2014/main" id="{4011427B-AB6B-4290-8367-BF8D6256B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5825" y="1125538"/>
            <a:ext cx="863600" cy="5842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Text Box 29">
            <a:extLst>
              <a:ext uri="{FF2B5EF4-FFF2-40B4-BE49-F238E27FC236}">
                <a16:creationId xmlns:a16="http://schemas.microsoft.com/office/drawing/2014/main" id="{45938816-F89C-4D69-8F10-9B095EEA5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5" y="1844675"/>
            <a:ext cx="863600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3" name="Text Box 29">
            <a:extLst>
              <a:ext uri="{FF2B5EF4-FFF2-40B4-BE49-F238E27FC236}">
                <a16:creationId xmlns:a16="http://schemas.microsoft.com/office/drawing/2014/main" id="{422F2E90-413F-4B52-B95E-2EDB27093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713" y="3644900"/>
            <a:ext cx="865187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矢印: 上 3">
            <a:extLst>
              <a:ext uri="{FF2B5EF4-FFF2-40B4-BE49-F238E27FC236}">
                <a16:creationId xmlns:a16="http://schemas.microsoft.com/office/drawing/2014/main" id="{238503A8-3F04-4A80-861B-8EC36EF8E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5422900"/>
            <a:ext cx="1598612" cy="1319213"/>
          </a:xfrm>
          <a:prstGeom prst="upArrow">
            <a:avLst>
              <a:gd name="adj1" fmla="val 76944"/>
              <a:gd name="adj2" fmla="val 2527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“いい大学”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から“大企業”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に入ればもう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成功は確実！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5" name="矢印: 上 84">
            <a:extLst>
              <a:ext uri="{FF2B5EF4-FFF2-40B4-BE49-F238E27FC236}">
                <a16:creationId xmlns:a16="http://schemas.microsoft.com/office/drawing/2014/main" id="{2BB4167A-C041-4919-AF28-6DDC6BECF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992" y="5450716"/>
            <a:ext cx="1465709" cy="131127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うまく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“重役”に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なれれば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退職後は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“悠々自適”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6" name="矢印: 上 85">
            <a:extLst>
              <a:ext uri="{FF2B5EF4-FFF2-40B4-BE49-F238E27FC236}">
                <a16:creationId xmlns:a16="http://schemas.microsoft.com/office/drawing/2014/main" id="{31EADF57-8773-4C86-8F80-CDCE9521D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128" y="5363277"/>
            <a:ext cx="1969914" cy="1415210"/>
          </a:xfrm>
          <a:prstGeom prst="upArrow">
            <a:avLst>
              <a:gd name="adj1" fmla="val 76944"/>
              <a:gd name="adj2" fmla="val 2525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男性は平均で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７０手前で死に、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“試合終了”。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→家は子育て中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の子供が相続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49240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30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30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0781" grpId="0" animBg="1" autoUpdateAnimBg="0"/>
      <p:bldP spid="38" grpId="0" animBg="1" autoUpdateAnimBg="0"/>
      <p:bldP spid="55" grpId="0" animBg="1" autoUpdateAnimBg="0"/>
      <p:bldP spid="56" grpId="0" animBg="1" autoUpdateAnimBg="0"/>
      <p:bldP spid="57" grpId="0" animBg="1" autoUpdateAnimBg="0"/>
      <p:bldP spid="58" grpId="0" animBg="1" autoUpdateAnimBg="0"/>
      <p:bldP spid="59" grpId="0" animBg="1" autoUpdateAnimBg="0"/>
      <p:bldP spid="60" grpId="0" animBg="1" autoUpdateAnimBg="0"/>
      <p:bldP spid="61" grpId="0" animBg="1" autoUpdateAnimBg="0"/>
      <p:bldP spid="62" grpId="0" animBg="1" autoUpdateAnimBg="0"/>
      <p:bldP spid="63" grpId="0" animBg="1" autoUpdateAnimBg="0"/>
      <p:bldP spid="64" grpId="0" animBg="1" autoUpdateAnimBg="0"/>
      <p:bldP spid="65" grpId="0" animBg="1" autoUpdateAnimBg="0"/>
      <p:bldP spid="66" grpId="0" animBg="1" autoUpdateAnimBg="0"/>
      <p:bldP spid="67" grpId="0" animBg="1" autoUpdateAnimBg="0"/>
      <p:bldP spid="68" grpId="0" animBg="1" autoUpdateAnimBg="0"/>
      <p:bldP spid="69" grpId="0" animBg="1" autoUpdateAnimBg="0"/>
      <p:bldP spid="70" grpId="0" animBg="1" autoUpdateAnimBg="0"/>
      <p:bldP spid="71" grpId="0" animBg="1" autoUpdateAnimBg="0"/>
      <p:bldP spid="72" grpId="0" animBg="1" autoUpdateAnimBg="0"/>
      <p:bldP spid="73" grpId="0" animBg="1" autoUpdateAnimBg="0"/>
      <p:bldP spid="4" grpId="0" animBg="1"/>
      <p:bldP spid="85" grpId="0" animBg="1"/>
      <p:bldP spid="8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5">
            <a:extLst>
              <a:ext uri="{FF2B5EF4-FFF2-40B4-BE49-F238E27FC236}">
                <a16:creationId xmlns:a16="http://schemas.microsoft.com/office/drawing/2014/main" id="{A46D3A3A-F2A1-4686-80C6-40D87D3E0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令和の人生は９回裏まで</a:t>
            </a:r>
            <a:r>
              <a:rPr lang="ja-JP" altLang="en-US" sz="36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＋延長戦も</a:t>
            </a:r>
          </a:p>
        </p:txBody>
      </p:sp>
      <p:sp>
        <p:nvSpPr>
          <p:cNvPr id="3530781" name="Text Box 29">
            <a:extLst>
              <a:ext uri="{FF2B5EF4-FFF2-40B4-BE49-F238E27FC236}">
                <a16:creationId xmlns:a16="http://schemas.microsoft.com/office/drawing/2014/main" id="{209F522C-EE2C-4C9E-B11D-E29E090F6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125538"/>
            <a:ext cx="865187" cy="584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Text Box 29">
            <a:extLst>
              <a:ext uri="{FF2B5EF4-FFF2-40B4-BE49-F238E27FC236}">
                <a16:creationId xmlns:a16="http://schemas.microsoft.com/office/drawing/2014/main" id="{107B7E48-C56B-431A-84B4-AEF087029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8" y="1844675"/>
            <a:ext cx="865187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Text Box 29">
            <a:extLst>
              <a:ext uri="{FF2B5EF4-FFF2-40B4-BE49-F238E27FC236}">
                <a16:creationId xmlns:a16="http://schemas.microsoft.com/office/drawing/2014/main" id="{773C36AA-6657-485A-AD6B-451F8FB7E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3644900"/>
            <a:ext cx="863600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6" name="Text Box 29">
            <a:extLst>
              <a:ext uri="{FF2B5EF4-FFF2-40B4-BE49-F238E27FC236}">
                <a16:creationId xmlns:a16="http://schemas.microsoft.com/office/drawing/2014/main" id="{15683486-5DB0-4B29-886C-42D1B2609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1125538"/>
            <a:ext cx="863600" cy="584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Text Box 29">
            <a:extLst>
              <a:ext uri="{FF2B5EF4-FFF2-40B4-BE49-F238E27FC236}">
                <a16:creationId xmlns:a16="http://schemas.microsoft.com/office/drawing/2014/main" id="{74D1B1A1-9488-4A34-A7BA-14B477E44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63" y="1844675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8" name="Text Box 29">
            <a:extLst>
              <a:ext uri="{FF2B5EF4-FFF2-40B4-BE49-F238E27FC236}">
                <a16:creationId xmlns:a16="http://schemas.microsoft.com/office/drawing/2014/main" id="{72A26315-F516-480E-9E4B-2EB9CA1FE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3644900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9" name="Text Box 29">
            <a:extLst>
              <a:ext uri="{FF2B5EF4-FFF2-40B4-BE49-F238E27FC236}">
                <a16:creationId xmlns:a16="http://schemas.microsoft.com/office/drawing/2014/main" id="{2E075CA9-74A1-48F3-BBA4-D1AE8958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1125538"/>
            <a:ext cx="863600" cy="584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Text Box 29">
            <a:extLst>
              <a:ext uri="{FF2B5EF4-FFF2-40B4-BE49-F238E27FC236}">
                <a16:creationId xmlns:a16="http://schemas.microsoft.com/office/drawing/2014/main" id="{2CE175A0-2002-4771-967E-10DFF2CD5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813" y="1844675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Text Box 29">
            <a:extLst>
              <a:ext uri="{FF2B5EF4-FFF2-40B4-BE49-F238E27FC236}">
                <a16:creationId xmlns:a16="http://schemas.microsoft.com/office/drawing/2014/main" id="{35DEEB9E-FB5F-406F-BD79-A51361431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38" y="3644900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Text Box 29">
            <a:extLst>
              <a:ext uri="{FF2B5EF4-FFF2-40B4-BE49-F238E27FC236}">
                <a16:creationId xmlns:a16="http://schemas.microsoft.com/office/drawing/2014/main" id="{8F75607B-AA03-4E4A-9AF6-3286C19E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1125538"/>
            <a:ext cx="863600" cy="584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3" name="Text Box 29">
            <a:extLst>
              <a:ext uri="{FF2B5EF4-FFF2-40B4-BE49-F238E27FC236}">
                <a16:creationId xmlns:a16="http://schemas.microsoft.com/office/drawing/2014/main" id="{AAEF5199-B0A9-4A7D-A442-4D0AD697C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844675"/>
            <a:ext cx="863600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4" name="Text Box 29">
            <a:extLst>
              <a:ext uri="{FF2B5EF4-FFF2-40B4-BE49-F238E27FC236}">
                <a16:creationId xmlns:a16="http://schemas.microsoft.com/office/drawing/2014/main" id="{BDED5154-CFF8-4812-BD1A-6E61C386B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3644900"/>
            <a:ext cx="865188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1AB548E6-B569-42FD-8C58-1B0832B23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1125538"/>
            <a:ext cx="863600" cy="584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Text Box 29">
            <a:extLst>
              <a:ext uri="{FF2B5EF4-FFF2-40B4-BE49-F238E27FC236}">
                <a16:creationId xmlns:a16="http://schemas.microsoft.com/office/drawing/2014/main" id="{F82E1687-C9AA-460A-BDF5-E01507D3B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844675"/>
            <a:ext cx="863600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Text Box 29">
            <a:extLst>
              <a:ext uri="{FF2B5EF4-FFF2-40B4-BE49-F238E27FC236}">
                <a16:creationId xmlns:a16="http://schemas.microsoft.com/office/drawing/2014/main" id="{8561B436-0D7E-46D2-8ADF-7F06AA608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3644900"/>
            <a:ext cx="865187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Text Box 29">
            <a:extLst>
              <a:ext uri="{FF2B5EF4-FFF2-40B4-BE49-F238E27FC236}">
                <a16:creationId xmlns:a16="http://schemas.microsoft.com/office/drawing/2014/main" id="{46A86290-FA1F-403E-BDBC-912565384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1125538"/>
            <a:ext cx="863600" cy="5842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Text Box 29">
            <a:extLst>
              <a:ext uri="{FF2B5EF4-FFF2-40B4-BE49-F238E27FC236}">
                <a16:creationId xmlns:a16="http://schemas.microsoft.com/office/drawing/2014/main" id="{4BCAB18B-9920-4DB0-9A8C-30FA20829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738" y="1844675"/>
            <a:ext cx="865187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Text Box 29">
            <a:extLst>
              <a:ext uri="{FF2B5EF4-FFF2-40B4-BE49-F238E27FC236}">
                <a16:creationId xmlns:a16="http://schemas.microsoft.com/office/drawing/2014/main" id="{A54471FD-2EBA-43A0-AA0E-77C8B544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3644900"/>
            <a:ext cx="863600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" name="Text Box 29">
            <a:extLst>
              <a:ext uri="{FF2B5EF4-FFF2-40B4-BE49-F238E27FC236}">
                <a16:creationId xmlns:a16="http://schemas.microsoft.com/office/drawing/2014/main" id="{AE9D4033-24B3-4817-A6CB-770529840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5825" y="1125538"/>
            <a:ext cx="863600" cy="5842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Text Box 29">
            <a:extLst>
              <a:ext uri="{FF2B5EF4-FFF2-40B4-BE49-F238E27FC236}">
                <a16:creationId xmlns:a16="http://schemas.microsoft.com/office/drawing/2014/main" id="{641470B8-7264-4B24-907F-5FD6C15A9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5" y="1844675"/>
            <a:ext cx="863600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3" name="Text Box 29">
            <a:extLst>
              <a:ext uri="{FF2B5EF4-FFF2-40B4-BE49-F238E27FC236}">
                <a16:creationId xmlns:a16="http://schemas.microsoft.com/office/drawing/2014/main" id="{FEBED5FF-C3C9-47FD-9CE4-EDD322859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713" y="3644900"/>
            <a:ext cx="865187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4" name="Text Box 29">
            <a:extLst>
              <a:ext uri="{FF2B5EF4-FFF2-40B4-BE49-F238E27FC236}">
                <a16:creationId xmlns:a16="http://schemas.microsoft.com/office/drawing/2014/main" id="{23A50955-67E6-4631-B300-15CFA96FE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1125538"/>
            <a:ext cx="865187" cy="5842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5" name="Text Box 29">
            <a:extLst>
              <a:ext uri="{FF2B5EF4-FFF2-40B4-BE49-F238E27FC236}">
                <a16:creationId xmlns:a16="http://schemas.microsoft.com/office/drawing/2014/main" id="{4F266974-E749-4F00-8790-038ACD2CD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1844675"/>
            <a:ext cx="863600" cy="1692275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6" name="Text Box 29">
            <a:extLst>
              <a:ext uri="{FF2B5EF4-FFF2-40B4-BE49-F238E27FC236}">
                <a16:creationId xmlns:a16="http://schemas.microsoft.com/office/drawing/2014/main" id="{1DAF6652-02ED-421F-AAF9-52BD777B6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8" y="3644900"/>
            <a:ext cx="863600" cy="1692275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7" name="Text Box 29">
            <a:extLst>
              <a:ext uri="{FF2B5EF4-FFF2-40B4-BE49-F238E27FC236}">
                <a16:creationId xmlns:a16="http://schemas.microsoft.com/office/drawing/2014/main" id="{B45BB782-5529-4D42-9BCC-36D9EF061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7650" y="1125538"/>
            <a:ext cx="863600" cy="584200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8" name="Text Box 29">
            <a:extLst>
              <a:ext uri="{FF2B5EF4-FFF2-40B4-BE49-F238E27FC236}">
                <a16:creationId xmlns:a16="http://schemas.microsoft.com/office/drawing/2014/main" id="{3DAFCC21-2636-4950-8F4B-D4F4232BE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1300" y="1844675"/>
            <a:ext cx="863600" cy="1692275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9" name="Text Box 29">
            <a:extLst>
              <a:ext uri="{FF2B5EF4-FFF2-40B4-BE49-F238E27FC236}">
                <a16:creationId xmlns:a16="http://schemas.microsoft.com/office/drawing/2014/main" id="{D7582DAB-2AE5-4419-B5C2-DABFE2192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25" y="3644900"/>
            <a:ext cx="863600" cy="1692275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FFF3E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9B28C3C5-831D-4BD9-A66D-86FFD7016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336" y="5561013"/>
            <a:ext cx="1440160" cy="964331"/>
          </a:xfrm>
          <a:prstGeom prst="downArrow">
            <a:avLst>
              <a:gd name="adj1" fmla="val 69491"/>
              <a:gd name="adj2" fmla="val 1921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延長戦に</a:t>
            </a:r>
            <a:endParaRPr lang="en-US" altLang="ja-JP" sz="18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入る備えは</a:t>
            </a:r>
            <a:endParaRPr lang="en-US" altLang="ja-JP" sz="18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あるか？</a:t>
            </a:r>
          </a:p>
        </p:txBody>
      </p:sp>
      <p:sp>
        <p:nvSpPr>
          <p:cNvPr id="4" name="矢印: 上 3">
            <a:extLst>
              <a:ext uri="{FF2B5EF4-FFF2-40B4-BE49-F238E27FC236}">
                <a16:creationId xmlns:a16="http://schemas.microsoft.com/office/drawing/2014/main" id="{C306C6F4-AD14-4644-902A-00F7D1895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5422900"/>
            <a:ext cx="1598612" cy="1319213"/>
          </a:xfrm>
          <a:prstGeom prst="upArrow">
            <a:avLst>
              <a:gd name="adj1" fmla="val 76944"/>
              <a:gd name="adj2" fmla="val 2527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進路指導の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教師も、親も、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ここまでしか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考えていない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5" name="矢印: 上 84">
            <a:extLst>
              <a:ext uri="{FF2B5EF4-FFF2-40B4-BE49-F238E27FC236}">
                <a16:creationId xmlns:a16="http://schemas.microsoft.com/office/drawing/2014/main" id="{2A88DF14-2CC9-4F7E-9C4F-5DBF446EC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5430838"/>
            <a:ext cx="1728192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若く体力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のあるうちに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子育てすべき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だったが、仕事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で残業ばかり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6" name="矢印: 上 85">
            <a:extLst>
              <a:ext uri="{FF2B5EF4-FFF2-40B4-BE49-F238E27FC236}">
                <a16:creationId xmlns:a16="http://schemas.microsoft.com/office/drawing/2014/main" id="{C318FEA3-657C-4123-A13C-53A2265A8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4208" y="5443538"/>
            <a:ext cx="1295400" cy="1317625"/>
          </a:xfrm>
          <a:prstGeom prst="upArrow">
            <a:avLst>
              <a:gd name="adj1" fmla="val 76944"/>
              <a:gd name="adj2" fmla="val 2525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田舎暮らし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の人の方が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仕事も収入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もある！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8AC3C4C1-FC72-4582-B458-6B6EBF14DAC7}"/>
              </a:ext>
            </a:extLst>
          </p:cNvPr>
          <p:cNvSpPr>
            <a:spLocks/>
          </p:cNvSpPr>
          <p:nvPr/>
        </p:nvSpPr>
        <p:spPr bwMode="auto">
          <a:xfrm>
            <a:off x="2225675" y="1936750"/>
            <a:ext cx="4146550" cy="3357563"/>
          </a:xfrm>
          <a:custGeom>
            <a:avLst/>
            <a:gdLst>
              <a:gd name="T0" fmla="*/ 0 w 3645569"/>
              <a:gd name="T1" fmla="*/ 0 h 3356811"/>
              <a:gd name="T2" fmla="*/ 0 w 3645569"/>
              <a:gd name="T3" fmla="*/ 3413682 h 3356811"/>
              <a:gd name="T4" fmla="*/ 2147483646 w 3645569"/>
              <a:gd name="T5" fmla="*/ 3413682 h 3356811"/>
              <a:gd name="T6" fmla="*/ 0 w 3645569"/>
              <a:gd name="T7" fmla="*/ 0 h 3356811"/>
              <a:gd name="T8" fmla="*/ 0 60000 65536"/>
              <a:gd name="T9" fmla="*/ 0 60000 65536"/>
              <a:gd name="T10" fmla="*/ 0 60000 65536"/>
              <a:gd name="T11" fmla="*/ 0 60000 65536"/>
              <a:gd name="T12" fmla="*/ 0 w 3645569"/>
              <a:gd name="T13" fmla="*/ 0 h 3356811"/>
              <a:gd name="T14" fmla="*/ 3645569 w 3645569"/>
              <a:gd name="T15" fmla="*/ 3356811 h 33568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45569" h="3356811">
                <a:moveTo>
                  <a:pt x="0" y="0"/>
                </a:moveTo>
                <a:lnTo>
                  <a:pt x="0" y="3356811"/>
                </a:lnTo>
                <a:lnTo>
                  <a:pt x="3645569" y="3356811"/>
                </a:lnTo>
                <a:lnTo>
                  <a:pt x="0" y="0"/>
                </a:lnTo>
                <a:close/>
              </a:path>
            </a:pathLst>
          </a:custGeom>
          <a:solidFill>
            <a:srgbClr val="FFCCFF">
              <a:alpha val="9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働いて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いる時間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</a:t>
            </a:r>
            <a:r>
              <a:rPr lang="en-US" altLang="ja-JP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日を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合計していくと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全部で１０万時間</a:t>
            </a:r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93A66AF5-9DCD-4AC3-B9F7-30529BD93320}"/>
              </a:ext>
            </a:extLst>
          </p:cNvPr>
          <p:cNvSpPr/>
          <p:nvPr/>
        </p:nvSpPr>
        <p:spPr bwMode="auto">
          <a:xfrm>
            <a:off x="2268538" y="1892300"/>
            <a:ext cx="4103687" cy="3328988"/>
          </a:xfrm>
          <a:custGeom>
            <a:avLst/>
            <a:gdLst>
              <a:gd name="connsiteX0" fmla="*/ 0 w 3441031"/>
              <a:gd name="connsiteY0" fmla="*/ 0 h 3188369"/>
              <a:gd name="connsiteX1" fmla="*/ 3441031 w 3441031"/>
              <a:gd name="connsiteY1" fmla="*/ 12032 h 3188369"/>
              <a:gd name="connsiteX2" fmla="*/ 3441031 w 3441031"/>
              <a:gd name="connsiteY2" fmla="*/ 3188369 h 3188369"/>
              <a:gd name="connsiteX3" fmla="*/ 0 w 3441031"/>
              <a:gd name="connsiteY3" fmla="*/ 0 h 3188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1031" h="3188369">
                <a:moveTo>
                  <a:pt x="0" y="0"/>
                </a:moveTo>
                <a:lnTo>
                  <a:pt x="3441031" y="12032"/>
                </a:lnTo>
                <a:lnTo>
                  <a:pt x="3441031" y="31883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余暇時間</a:t>
            </a: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</a:t>
            </a: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日を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合計していくと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全部で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万時間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4C0200E-610E-4C72-BF7D-2F6E513BC1B0}"/>
              </a:ext>
            </a:extLst>
          </p:cNvPr>
          <p:cNvSpPr/>
          <p:nvPr/>
        </p:nvSpPr>
        <p:spPr bwMode="auto">
          <a:xfrm>
            <a:off x="6427788" y="1887538"/>
            <a:ext cx="2246312" cy="3381375"/>
          </a:xfrm>
          <a:prstGeom prst="rect">
            <a:avLst/>
          </a:prstGeom>
          <a:solidFill>
            <a:srgbClr val="CCFFCC">
              <a:alpha val="8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退職後の時間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を合計して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いくと全部で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en-US" altLang="ja-JP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万時間。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それを想定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できていない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のが、都会人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の人生設計。</a:t>
            </a:r>
          </a:p>
        </p:txBody>
      </p:sp>
      <p:sp>
        <p:nvSpPr>
          <p:cNvPr id="37" name="矢印: 上 36">
            <a:extLst>
              <a:ext uri="{FF2B5EF4-FFF2-40B4-BE49-F238E27FC236}">
                <a16:creationId xmlns:a16="http://schemas.microsoft.com/office/drawing/2014/main" id="{2EE8F57D-BE14-4E87-93EF-5F015913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6" y="5413804"/>
            <a:ext cx="1728192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持ち家と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お受験教育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“２つの無用”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に無駄金を払う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矢印: 上 38">
            <a:extLst>
              <a:ext uri="{FF2B5EF4-FFF2-40B4-BE49-F238E27FC236}">
                <a16:creationId xmlns:a16="http://schemas.microsoft.com/office/drawing/2014/main" id="{16632AA5-48ED-496C-84BB-21E3F7AAA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112" y="5423743"/>
            <a:ext cx="863600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退職後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には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収入も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やること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もない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798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 autoUpdateAnimBg="0"/>
      <p:bldP spid="75" grpId="0" animBg="1" autoUpdateAnimBg="0"/>
      <p:bldP spid="76" grpId="0" animBg="1" autoUpdateAnimBg="0"/>
      <p:bldP spid="77" grpId="0" animBg="1" autoUpdateAnimBg="0"/>
      <p:bldP spid="78" grpId="0" animBg="1" autoUpdateAnimBg="0"/>
      <p:bldP spid="79" grpId="0" animBg="1" autoUpdateAnimBg="0"/>
      <p:bldP spid="2" grpId="0" animBg="1"/>
      <p:bldP spid="4" grpId="0" animBg="1"/>
      <p:bldP spid="85" grpId="0" animBg="1"/>
      <p:bldP spid="86" grpId="0" animBg="1"/>
      <p:bldP spid="34" grpId="0" animBg="1"/>
      <p:bldP spid="35" grpId="0" animBg="1"/>
      <p:bldP spid="36" grpId="0" animBg="1"/>
      <p:bldP spid="37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D27FCD11-46F4-4167-B6A6-C23DD5E51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" y="476672"/>
            <a:ext cx="8964613" cy="123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住民１人当たりの生活保護費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2014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 　</a:t>
            </a:r>
            <a:r>
              <a:rPr lang="en-US" altLang="ja-JP" sz="2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http://area-info.jpn.org/SehoPerPop.html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7CDF406-9AC5-4C40-8FBC-680742758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1883616"/>
            <a:ext cx="3456384" cy="504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04863" indent="-804863" eaLnBrk="1" hangingPunct="1">
              <a:lnSpc>
                <a:spcPct val="80000"/>
              </a:lnSpc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東京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23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区平均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04863" indent="-804863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名古屋市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804863" indent="-804863" eaLnBrk="1" hangingPunct="1">
              <a:spcBef>
                <a:spcPts val="600"/>
              </a:spcBef>
              <a:buFontTx/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浜松市　 </a:t>
            </a: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豊橋市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FF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</a:t>
            </a:r>
            <a:r>
              <a:rPr lang="ja-JP" altLang="en-US" sz="1800" dirty="0">
                <a:solidFill>
                  <a:srgbClr val="FF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三遠南信の</a:t>
            </a:r>
            <a:r>
              <a:rPr lang="ja-JP" altLang="en-US" dirty="0">
                <a:solidFill>
                  <a:srgbClr val="FF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各市平均</a:t>
            </a:r>
            <a:endParaRPr lang="en-US" altLang="ja-JP" dirty="0">
              <a:solidFill>
                <a:srgbClr val="FF66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飯田市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伊那市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⑧ 田原市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eaLnBrk="1" hangingPunct="1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⑨ 菊川市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AE3F7A4F-C078-4619-B6AF-C0FFB72F2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1772816"/>
            <a:ext cx="2736304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804863" indent="-804863" algn="r" eaLnBrk="1" hangingPunct="1">
              <a:spcBef>
                <a:spcPts val="12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51,200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</a:p>
          <a:p>
            <a:pPr marL="804863" indent="-804863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39,700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</a:p>
          <a:p>
            <a:pPr marL="804863" indent="-804863" algn="r" eaLnBrk="1" hangingPunct="1">
              <a:spcBef>
                <a:spcPts val="600"/>
              </a:spcBef>
              <a:buFontTx/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15,400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12,4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FF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10,6</a:t>
            </a:r>
            <a:r>
              <a:rPr lang="ja-JP" altLang="en-US" dirty="0">
                <a:solidFill>
                  <a:srgbClr val="FF66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FF66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8,8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5,0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3,5</a:t>
            </a:r>
            <a:r>
              <a:rPr lang="ja-JP" altLang="en-US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990600" indent="-990600" algn="r" eaLnBrk="1" hangingPunct="1">
              <a:spcBef>
                <a:spcPts val="600"/>
              </a:spcBef>
              <a:buNone/>
            </a:pPr>
            <a:r>
              <a:rPr lang="en-US" altLang="ja-JP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3,1</a:t>
            </a:r>
            <a:r>
              <a:rPr lang="ja-JP" altLang="en-US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００円</a:t>
            </a:r>
            <a:endParaRPr lang="en-US" altLang="ja-JP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09C9F24F-ED93-7CF5-845D-82FCB73D5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" y="-27384"/>
            <a:ext cx="8964613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人が本当に豊かに暮らしているのはどこか？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5DE8CFE8-2BD3-E516-43EE-756BF232F694}"/>
              </a:ext>
            </a:extLst>
          </p:cNvPr>
          <p:cNvSpPr/>
          <p:nvPr/>
        </p:nvSpPr>
        <p:spPr bwMode="auto">
          <a:xfrm>
            <a:off x="5620505" y="1844824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東京都は</a:t>
            </a:r>
            <a:r>
              <a:rPr lang="ja-JP" altLang="en-US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４７都道府県</a:t>
            </a: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ワースト</a:t>
            </a:r>
            <a:r>
              <a:rPr lang="en-US" altLang="ja-JP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5</a:t>
            </a:r>
            <a:endParaRPr lang="ja-JP" altLang="en-US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8A5DF3C5-6B7B-6454-F56B-86B6CEDEEA40}"/>
              </a:ext>
            </a:extLst>
          </p:cNvPr>
          <p:cNvSpPr/>
          <p:nvPr/>
        </p:nvSpPr>
        <p:spPr bwMode="auto">
          <a:xfrm>
            <a:off x="5626329" y="2924944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政令市の中では断然最も低い</a:t>
            </a:r>
            <a:endParaRPr lang="en-US" altLang="ja-JP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3BAE2B70-5A3D-F896-6C56-CDDEF98F520B}"/>
              </a:ext>
            </a:extLst>
          </p:cNvPr>
          <p:cNvSpPr/>
          <p:nvPr/>
        </p:nvSpPr>
        <p:spPr bwMode="auto">
          <a:xfrm>
            <a:off x="5663768" y="5142326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長野県各市で最も低い</a:t>
            </a:r>
            <a:endParaRPr lang="en-US" altLang="ja-JP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4BB882DF-7C1F-F6D4-EB8B-374BEE00A1A1}"/>
              </a:ext>
            </a:extLst>
          </p:cNvPr>
          <p:cNvSpPr/>
          <p:nvPr/>
        </p:nvSpPr>
        <p:spPr bwMode="auto">
          <a:xfrm>
            <a:off x="5652120" y="5733256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愛知県各市で二番目に低い</a:t>
            </a:r>
            <a:endParaRPr lang="en-US" altLang="ja-JP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0BA650DD-3C23-9EC5-3823-778A58431EBA}"/>
              </a:ext>
            </a:extLst>
          </p:cNvPr>
          <p:cNvSpPr/>
          <p:nvPr/>
        </p:nvSpPr>
        <p:spPr bwMode="auto">
          <a:xfrm>
            <a:off x="5652120" y="6288630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静岡県各市で最も低い</a:t>
            </a:r>
            <a:endParaRPr lang="en-US" altLang="ja-JP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B7A58920-136D-47AB-8D01-6CAEE3779E8E}"/>
              </a:ext>
            </a:extLst>
          </p:cNvPr>
          <p:cNvSpPr/>
          <p:nvPr/>
        </p:nvSpPr>
        <p:spPr bwMode="auto">
          <a:xfrm>
            <a:off x="5580112" y="3501008"/>
            <a:ext cx="3419376" cy="446914"/>
          </a:xfrm>
          <a:prstGeom prst="wedgeRoundRectCallout">
            <a:avLst>
              <a:gd name="adj1" fmla="val -54404"/>
              <a:gd name="adj2" fmla="val 727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>
                <a:solidFill>
                  <a:srgbClr val="000066"/>
                </a:solidFill>
                <a:latin typeface="HGP創英角ﾎﾟｯﾌﾟ体" panose="040B0A00000000000000" pitchFamily="50" charset="-128"/>
              </a:rPr>
              <a:t>中核市の中では４番目に優秀</a:t>
            </a:r>
            <a:endParaRPr lang="en-US" altLang="ja-JP" sz="2000" dirty="0">
              <a:solidFill>
                <a:srgbClr val="000066"/>
              </a:solidFill>
              <a:latin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9694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  <p:bldP spid="8" grpId="0" animBg="1"/>
      <p:bldP spid="10" grpId="0" animBg="1"/>
      <p:bldP spid="9" grpId="0" animBg="1"/>
      <p:bldP spid="11" grpId="0" animBg="1"/>
      <p:bldP spid="12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5">
            <a:extLst>
              <a:ext uri="{FF2B5EF4-FFF2-40B4-BE49-F238E27FC236}">
                <a16:creationId xmlns:a16="http://schemas.microsoft.com/office/drawing/2014/main" id="{A46D3A3A-F2A1-4686-80C6-40D87D3E0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令和の人生は９回裏まで</a:t>
            </a:r>
            <a:r>
              <a:rPr lang="ja-JP" altLang="en-US" sz="36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＋延長戦も</a:t>
            </a:r>
          </a:p>
        </p:txBody>
      </p:sp>
      <p:sp>
        <p:nvSpPr>
          <p:cNvPr id="3530781" name="Text Box 29">
            <a:extLst>
              <a:ext uri="{FF2B5EF4-FFF2-40B4-BE49-F238E27FC236}">
                <a16:creationId xmlns:a16="http://schemas.microsoft.com/office/drawing/2014/main" id="{209F522C-EE2C-4C9E-B11D-E29E090F6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125538"/>
            <a:ext cx="865187" cy="584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Text Box 29">
            <a:extLst>
              <a:ext uri="{FF2B5EF4-FFF2-40B4-BE49-F238E27FC236}">
                <a16:creationId xmlns:a16="http://schemas.microsoft.com/office/drawing/2014/main" id="{107B7E48-C56B-431A-84B4-AEF087029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8" y="1844675"/>
            <a:ext cx="865187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Text Box 29">
            <a:extLst>
              <a:ext uri="{FF2B5EF4-FFF2-40B4-BE49-F238E27FC236}">
                <a16:creationId xmlns:a16="http://schemas.microsoft.com/office/drawing/2014/main" id="{773C36AA-6657-485A-AD6B-451F8FB7E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3644900"/>
            <a:ext cx="863600" cy="16922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6" name="Text Box 29">
            <a:extLst>
              <a:ext uri="{FF2B5EF4-FFF2-40B4-BE49-F238E27FC236}">
                <a16:creationId xmlns:a16="http://schemas.microsoft.com/office/drawing/2014/main" id="{15683486-5DB0-4B29-886C-42D1B2609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1125538"/>
            <a:ext cx="863600" cy="584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Text Box 29">
            <a:extLst>
              <a:ext uri="{FF2B5EF4-FFF2-40B4-BE49-F238E27FC236}">
                <a16:creationId xmlns:a16="http://schemas.microsoft.com/office/drawing/2014/main" id="{74D1B1A1-9488-4A34-A7BA-14B477E44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63" y="1844675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8" name="Text Box 29">
            <a:extLst>
              <a:ext uri="{FF2B5EF4-FFF2-40B4-BE49-F238E27FC236}">
                <a16:creationId xmlns:a16="http://schemas.microsoft.com/office/drawing/2014/main" id="{72A26315-F516-480E-9E4B-2EB9CA1FE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3644900"/>
            <a:ext cx="863600" cy="16922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9" name="Text Box 29">
            <a:extLst>
              <a:ext uri="{FF2B5EF4-FFF2-40B4-BE49-F238E27FC236}">
                <a16:creationId xmlns:a16="http://schemas.microsoft.com/office/drawing/2014/main" id="{2E075CA9-74A1-48F3-BBA4-D1AE8958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1125538"/>
            <a:ext cx="863600" cy="584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Text Box 29">
            <a:extLst>
              <a:ext uri="{FF2B5EF4-FFF2-40B4-BE49-F238E27FC236}">
                <a16:creationId xmlns:a16="http://schemas.microsoft.com/office/drawing/2014/main" id="{2CE175A0-2002-4771-967E-10DFF2CD5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813" y="1844675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Text Box 29">
            <a:extLst>
              <a:ext uri="{FF2B5EF4-FFF2-40B4-BE49-F238E27FC236}">
                <a16:creationId xmlns:a16="http://schemas.microsoft.com/office/drawing/2014/main" id="{35DEEB9E-FB5F-406F-BD79-A51361431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38" y="3644900"/>
            <a:ext cx="863600" cy="16922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Text Box 29">
            <a:extLst>
              <a:ext uri="{FF2B5EF4-FFF2-40B4-BE49-F238E27FC236}">
                <a16:creationId xmlns:a16="http://schemas.microsoft.com/office/drawing/2014/main" id="{8F75607B-AA03-4E4A-9AF6-3286C19E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1125538"/>
            <a:ext cx="863600" cy="584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3" name="Text Box 29">
            <a:extLst>
              <a:ext uri="{FF2B5EF4-FFF2-40B4-BE49-F238E27FC236}">
                <a16:creationId xmlns:a16="http://schemas.microsoft.com/office/drawing/2014/main" id="{AAEF5199-B0A9-4A7D-A442-4D0AD697C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844675"/>
            <a:ext cx="863600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4" name="Text Box 29">
            <a:extLst>
              <a:ext uri="{FF2B5EF4-FFF2-40B4-BE49-F238E27FC236}">
                <a16:creationId xmlns:a16="http://schemas.microsoft.com/office/drawing/2014/main" id="{BDED5154-CFF8-4812-BD1A-6E61C386B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3644900"/>
            <a:ext cx="865188" cy="16922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1AB548E6-B569-42FD-8C58-1B0832B23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1125538"/>
            <a:ext cx="863600" cy="584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Text Box 29">
            <a:extLst>
              <a:ext uri="{FF2B5EF4-FFF2-40B4-BE49-F238E27FC236}">
                <a16:creationId xmlns:a16="http://schemas.microsoft.com/office/drawing/2014/main" id="{F82E1687-C9AA-460A-BDF5-E01507D3B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1844675"/>
            <a:ext cx="863600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Text Box 29">
            <a:extLst>
              <a:ext uri="{FF2B5EF4-FFF2-40B4-BE49-F238E27FC236}">
                <a16:creationId xmlns:a16="http://schemas.microsoft.com/office/drawing/2014/main" id="{8561B436-0D7E-46D2-8ADF-7F06AA608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3644900"/>
            <a:ext cx="865187" cy="16922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Text Box 29">
            <a:extLst>
              <a:ext uri="{FF2B5EF4-FFF2-40B4-BE49-F238E27FC236}">
                <a16:creationId xmlns:a16="http://schemas.microsoft.com/office/drawing/2014/main" id="{46A86290-FA1F-403E-BDBC-912565384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1125538"/>
            <a:ext cx="863600" cy="5842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Text Box 29">
            <a:extLst>
              <a:ext uri="{FF2B5EF4-FFF2-40B4-BE49-F238E27FC236}">
                <a16:creationId xmlns:a16="http://schemas.microsoft.com/office/drawing/2014/main" id="{4BCAB18B-9920-4DB0-9A8C-30FA20829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738" y="1844675"/>
            <a:ext cx="865187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Text Box 29">
            <a:extLst>
              <a:ext uri="{FF2B5EF4-FFF2-40B4-BE49-F238E27FC236}">
                <a16:creationId xmlns:a16="http://schemas.microsoft.com/office/drawing/2014/main" id="{A54471FD-2EBA-43A0-AA0E-77C8B544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3644900"/>
            <a:ext cx="863600" cy="16922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" name="Text Box 29">
            <a:extLst>
              <a:ext uri="{FF2B5EF4-FFF2-40B4-BE49-F238E27FC236}">
                <a16:creationId xmlns:a16="http://schemas.microsoft.com/office/drawing/2014/main" id="{AE9D4033-24B3-4817-A6CB-770529840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5825" y="1125538"/>
            <a:ext cx="863600" cy="5842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Text Box 29">
            <a:extLst>
              <a:ext uri="{FF2B5EF4-FFF2-40B4-BE49-F238E27FC236}">
                <a16:creationId xmlns:a16="http://schemas.microsoft.com/office/drawing/2014/main" id="{641470B8-7264-4B24-907F-5FD6C15A9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5" y="1844675"/>
            <a:ext cx="863600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3" name="Text Box 29">
            <a:extLst>
              <a:ext uri="{FF2B5EF4-FFF2-40B4-BE49-F238E27FC236}">
                <a16:creationId xmlns:a16="http://schemas.microsoft.com/office/drawing/2014/main" id="{FEBED5FF-C3C9-47FD-9CE4-EDD322859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713" y="3644900"/>
            <a:ext cx="865187" cy="1692275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4" name="Text Box 29">
            <a:extLst>
              <a:ext uri="{FF2B5EF4-FFF2-40B4-BE49-F238E27FC236}">
                <a16:creationId xmlns:a16="http://schemas.microsoft.com/office/drawing/2014/main" id="{23A50955-67E6-4631-B300-15CFA96FE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1125538"/>
            <a:ext cx="865187" cy="5842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5" name="Text Box 29">
            <a:extLst>
              <a:ext uri="{FF2B5EF4-FFF2-40B4-BE49-F238E27FC236}">
                <a16:creationId xmlns:a16="http://schemas.microsoft.com/office/drawing/2014/main" id="{4F266974-E749-4F00-8790-038ACD2CD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1844675"/>
            <a:ext cx="863600" cy="1692275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6" name="Text Box 29">
            <a:extLst>
              <a:ext uri="{FF2B5EF4-FFF2-40B4-BE49-F238E27FC236}">
                <a16:creationId xmlns:a16="http://schemas.microsoft.com/office/drawing/2014/main" id="{1DAF6652-02ED-421F-AAF9-52BD777B6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8" y="3644900"/>
            <a:ext cx="863600" cy="1692275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7" name="Text Box 29">
            <a:extLst>
              <a:ext uri="{FF2B5EF4-FFF2-40B4-BE49-F238E27FC236}">
                <a16:creationId xmlns:a16="http://schemas.microsoft.com/office/drawing/2014/main" id="{B45BB782-5529-4D42-9BCC-36D9EF061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7650" y="1125538"/>
            <a:ext cx="863600" cy="584200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９回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8" name="Text Box 29">
            <a:extLst>
              <a:ext uri="{FF2B5EF4-FFF2-40B4-BE49-F238E27FC236}">
                <a16:creationId xmlns:a16="http://schemas.microsoft.com/office/drawing/2014/main" id="{3DAFCC21-2636-4950-8F4B-D4F4232BE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1300" y="1844675"/>
            <a:ext cx="863600" cy="1692275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８５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9" name="Text Box 29">
            <a:extLst>
              <a:ext uri="{FF2B5EF4-FFF2-40B4-BE49-F238E27FC236}">
                <a16:creationId xmlns:a16="http://schemas.microsoft.com/office/drawing/2014/main" id="{D7582DAB-2AE5-4419-B5C2-DABFE2192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25" y="3644900"/>
            <a:ext cx="863600" cy="1692275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33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９０歳</a:t>
            </a:r>
            <a:endParaRPr lang="en-US" altLang="ja-JP" sz="24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FFF3E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00">
              <a:solidFill>
                <a:srgbClr val="3333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9B28C3C5-831D-4BD9-A66D-86FFD7016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336" y="5561013"/>
            <a:ext cx="1440160" cy="1081087"/>
          </a:xfrm>
          <a:prstGeom prst="downArrow">
            <a:avLst>
              <a:gd name="adj1" fmla="val 69491"/>
              <a:gd name="adj2" fmla="val 1921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延長戦に</a:t>
            </a:r>
            <a:endParaRPr lang="en-US" altLang="ja-JP" sz="18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入る備えは</a:t>
            </a:r>
            <a:endParaRPr lang="en-US" altLang="ja-JP" sz="18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あるか？</a:t>
            </a:r>
          </a:p>
        </p:txBody>
      </p:sp>
      <p:sp>
        <p:nvSpPr>
          <p:cNvPr id="4" name="矢印: 上 3">
            <a:extLst>
              <a:ext uri="{FF2B5EF4-FFF2-40B4-BE49-F238E27FC236}">
                <a16:creationId xmlns:a16="http://schemas.microsoft.com/office/drawing/2014/main" id="{C306C6F4-AD14-4644-902A-00F7D1895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8" y="5422900"/>
            <a:ext cx="1598612" cy="1319213"/>
          </a:xfrm>
          <a:prstGeom prst="upArrow">
            <a:avLst>
              <a:gd name="adj1" fmla="val 76944"/>
              <a:gd name="adj2" fmla="val 2527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進路指導の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教師も、親も、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ここまでしか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考えていない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5" name="矢印: 上 84">
            <a:extLst>
              <a:ext uri="{FF2B5EF4-FFF2-40B4-BE49-F238E27FC236}">
                <a16:creationId xmlns:a16="http://schemas.microsoft.com/office/drawing/2014/main" id="{2A88DF14-2CC9-4F7E-9C4F-5DBF446EC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5430838"/>
            <a:ext cx="1728192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若く体力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のあるうちに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子育てすべき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だったが、仕事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で残業ばかり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6" name="矢印: 上 85">
            <a:extLst>
              <a:ext uri="{FF2B5EF4-FFF2-40B4-BE49-F238E27FC236}">
                <a16:creationId xmlns:a16="http://schemas.microsoft.com/office/drawing/2014/main" id="{C318FEA3-657C-4123-A13C-53A2265A8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4208" y="5443538"/>
            <a:ext cx="1295400" cy="1317625"/>
          </a:xfrm>
          <a:prstGeom prst="upArrow">
            <a:avLst>
              <a:gd name="adj1" fmla="val 76944"/>
              <a:gd name="adj2" fmla="val 2525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田舎暮らし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の人の方が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仕事も収入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66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もある！</a:t>
            </a:r>
            <a:endParaRPr lang="en-US" altLang="ja-JP" sz="1600" dirty="0">
              <a:solidFill>
                <a:srgbClr val="000066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8AC3C4C1-FC72-4582-B458-6B6EBF14DAC7}"/>
              </a:ext>
            </a:extLst>
          </p:cNvPr>
          <p:cNvSpPr>
            <a:spLocks/>
          </p:cNvSpPr>
          <p:nvPr/>
        </p:nvSpPr>
        <p:spPr bwMode="auto">
          <a:xfrm>
            <a:off x="2225675" y="1936750"/>
            <a:ext cx="4146550" cy="3357563"/>
          </a:xfrm>
          <a:custGeom>
            <a:avLst/>
            <a:gdLst>
              <a:gd name="T0" fmla="*/ 0 w 3645569"/>
              <a:gd name="T1" fmla="*/ 0 h 3356811"/>
              <a:gd name="T2" fmla="*/ 0 w 3645569"/>
              <a:gd name="T3" fmla="*/ 3413682 h 3356811"/>
              <a:gd name="T4" fmla="*/ 2147483646 w 3645569"/>
              <a:gd name="T5" fmla="*/ 3413682 h 3356811"/>
              <a:gd name="T6" fmla="*/ 0 w 3645569"/>
              <a:gd name="T7" fmla="*/ 0 h 3356811"/>
              <a:gd name="T8" fmla="*/ 0 60000 65536"/>
              <a:gd name="T9" fmla="*/ 0 60000 65536"/>
              <a:gd name="T10" fmla="*/ 0 60000 65536"/>
              <a:gd name="T11" fmla="*/ 0 60000 65536"/>
              <a:gd name="T12" fmla="*/ 0 w 3645569"/>
              <a:gd name="T13" fmla="*/ 0 h 3356811"/>
              <a:gd name="T14" fmla="*/ 3645569 w 3645569"/>
              <a:gd name="T15" fmla="*/ 3356811 h 33568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45569" h="3356811">
                <a:moveTo>
                  <a:pt x="0" y="0"/>
                </a:moveTo>
                <a:lnTo>
                  <a:pt x="0" y="3356811"/>
                </a:lnTo>
                <a:lnTo>
                  <a:pt x="3645569" y="3356811"/>
                </a:lnTo>
                <a:lnTo>
                  <a:pt x="0" y="0"/>
                </a:lnTo>
                <a:close/>
              </a:path>
            </a:pathLst>
          </a:custGeom>
          <a:solidFill>
            <a:srgbClr val="FFCCFF">
              <a:alpha val="9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働いて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いる時間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</a:t>
            </a:r>
            <a:r>
              <a:rPr lang="en-US" altLang="ja-JP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日を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合計していくと</a:t>
            </a:r>
            <a:endParaRPr lang="en-US" altLang="ja-JP" sz="280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全部で１０万時間</a:t>
            </a:r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93A66AF5-9DCD-4AC3-B9F7-30529BD93320}"/>
              </a:ext>
            </a:extLst>
          </p:cNvPr>
          <p:cNvSpPr/>
          <p:nvPr/>
        </p:nvSpPr>
        <p:spPr bwMode="auto">
          <a:xfrm>
            <a:off x="2268538" y="1892300"/>
            <a:ext cx="4103687" cy="3328988"/>
          </a:xfrm>
          <a:custGeom>
            <a:avLst/>
            <a:gdLst>
              <a:gd name="connsiteX0" fmla="*/ 0 w 3441031"/>
              <a:gd name="connsiteY0" fmla="*/ 0 h 3188369"/>
              <a:gd name="connsiteX1" fmla="*/ 3441031 w 3441031"/>
              <a:gd name="connsiteY1" fmla="*/ 12032 h 3188369"/>
              <a:gd name="connsiteX2" fmla="*/ 3441031 w 3441031"/>
              <a:gd name="connsiteY2" fmla="*/ 3188369 h 3188369"/>
              <a:gd name="connsiteX3" fmla="*/ 0 w 3441031"/>
              <a:gd name="connsiteY3" fmla="*/ 0 h 3188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1031" h="3188369">
                <a:moveTo>
                  <a:pt x="0" y="0"/>
                </a:moveTo>
                <a:lnTo>
                  <a:pt x="3441031" y="12032"/>
                </a:lnTo>
                <a:lnTo>
                  <a:pt x="3441031" y="31883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余暇時間</a:t>
            </a: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</a:t>
            </a: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日を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合計していくと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全部で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r>
              <a:rPr lang="en-US" altLang="ja-JP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2800" dirty="0">
                <a:solidFill>
                  <a:srgbClr val="0000CC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万時間</a:t>
            </a: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defRPr/>
            </a:pPr>
            <a:endParaRPr lang="en-US" altLang="ja-JP" sz="2800" dirty="0">
              <a:solidFill>
                <a:srgbClr val="0000CC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4C0200E-610E-4C72-BF7D-2F6E513BC1B0}"/>
              </a:ext>
            </a:extLst>
          </p:cNvPr>
          <p:cNvSpPr/>
          <p:nvPr/>
        </p:nvSpPr>
        <p:spPr bwMode="auto">
          <a:xfrm>
            <a:off x="6427788" y="1887538"/>
            <a:ext cx="2246312" cy="3381375"/>
          </a:xfrm>
          <a:prstGeom prst="rect">
            <a:avLst/>
          </a:prstGeom>
          <a:solidFill>
            <a:srgbClr val="CCFFCC">
              <a:alpha val="8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退職後の時間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を合計して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いくと全部で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defRPr/>
            </a:pPr>
            <a:r>
              <a:rPr lang="en-US" altLang="ja-JP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2800" dirty="0">
                <a:solidFill>
                  <a:schemeClr val="accent1">
                    <a:lumMod val="25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万時間。</a:t>
            </a:r>
            <a:endParaRPr lang="en-US" altLang="ja-JP" sz="2800" dirty="0">
              <a:solidFill>
                <a:schemeClr val="accent1">
                  <a:lumMod val="25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それを想定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できていない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のが、都会人</a:t>
            </a:r>
            <a:endParaRPr lang="en-US" altLang="ja-JP" sz="2800" dirty="0">
              <a:solidFill>
                <a:srgbClr val="99003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ja-JP" altLang="en-US" sz="2800" dirty="0">
                <a:solidFill>
                  <a:srgbClr val="99003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の人生設計。</a:t>
            </a:r>
          </a:p>
        </p:txBody>
      </p:sp>
      <p:sp>
        <p:nvSpPr>
          <p:cNvPr id="37" name="矢印: 上 36">
            <a:extLst>
              <a:ext uri="{FF2B5EF4-FFF2-40B4-BE49-F238E27FC236}">
                <a16:creationId xmlns:a16="http://schemas.microsoft.com/office/drawing/2014/main" id="{2EE8F57D-BE14-4E87-93EF-5F015913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6" y="5413804"/>
            <a:ext cx="1728192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持ち家と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お受験教育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“２つの無用”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に無駄金を払う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矢印: 上 38">
            <a:extLst>
              <a:ext uri="{FF2B5EF4-FFF2-40B4-BE49-F238E27FC236}">
                <a16:creationId xmlns:a16="http://schemas.microsoft.com/office/drawing/2014/main" id="{16632AA5-48ED-496C-84BB-21E3F7AAA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112" y="5423743"/>
            <a:ext cx="863600" cy="1317625"/>
          </a:xfrm>
          <a:prstGeom prst="upArrow">
            <a:avLst>
              <a:gd name="adj1" fmla="val 76944"/>
              <a:gd name="adj2" fmla="val 252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退職後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には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収入も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やること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もない</a:t>
            </a:r>
            <a:endParaRPr lang="en-US" altLang="ja-JP" sz="16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6880445B-6BE5-40EB-83E5-73AB3253DB35}"/>
              </a:ext>
            </a:extLst>
          </p:cNvPr>
          <p:cNvSpPr/>
          <p:nvPr/>
        </p:nvSpPr>
        <p:spPr bwMode="auto">
          <a:xfrm>
            <a:off x="2278063" y="1890713"/>
            <a:ext cx="4103687" cy="3328987"/>
          </a:xfrm>
          <a:custGeom>
            <a:avLst/>
            <a:gdLst>
              <a:gd name="connsiteX0" fmla="*/ 0 w 3441031"/>
              <a:gd name="connsiteY0" fmla="*/ 0 h 3188369"/>
              <a:gd name="connsiteX1" fmla="*/ 3441031 w 3441031"/>
              <a:gd name="connsiteY1" fmla="*/ 12032 h 3188369"/>
              <a:gd name="connsiteX2" fmla="*/ 3441031 w 3441031"/>
              <a:gd name="connsiteY2" fmla="*/ 3188369 h 3188369"/>
              <a:gd name="connsiteX3" fmla="*/ 0 w 3441031"/>
              <a:gd name="connsiteY3" fmla="*/ 0 h 3188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1031" h="3188369">
                <a:moveTo>
                  <a:pt x="0" y="0"/>
                </a:moveTo>
                <a:lnTo>
                  <a:pt x="3441031" y="12032"/>
                </a:lnTo>
                <a:lnTo>
                  <a:pt x="3441031" y="31883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仕事時間外に即時に自然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や家族と触れ合える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暮らし、半自給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する暮らしの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方が、人間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ja-JP" altLang="en-US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らしい</a:t>
            </a:r>
            <a:endParaRPr lang="en-US" altLang="ja-JP" sz="26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  <a:p>
            <a:pPr algn="r" eaLnBrk="1" hangingPunct="1">
              <a:defRPr/>
            </a:pPr>
            <a:r>
              <a:rPr lang="en-US" altLang="ja-JP" sz="2600" dirty="0">
                <a:solidFill>
                  <a:srgbClr val="006666"/>
                </a:solidFill>
                <a:latin typeface="HGP創英角ﾎﾟｯﾌﾟ体" panose="040B0A00000000000000" pitchFamily="50" charset="-128"/>
              </a:rPr>
              <a:t>!!</a:t>
            </a:r>
          </a:p>
          <a:p>
            <a:pPr algn="r" eaLnBrk="1" hangingPunct="1">
              <a:defRPr/>
            </a:pPr>
            <a:endParaRPr lang="en-US" altLang="ja-JP" sz="2800" dirty="0">
              <a:solidFill>
                <a:srgbClr val="006666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42B7B38A-8C33-4B4E-B9F4-C0F4B3FEFFDB}"/>
              </a:ext>
            </a:extLst>
          </p:cNvPr>
          <p:cNvSpPr/>
          <p:nvPr/>
        </p:nvSpPr>
        <p:spPr bwMode="auto">
          <a:xfrm>
            <a:off x="6444208" y="1911481"/>
            <a:ext cx="2246313" cy="3379788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お迎えの日</a:t>
            </a:r>
            <a:endParaRPr lang="en-US" altLang="ja-JP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が来るまで</a:t>
            </a:r>
            <a:endParaRPr lang="en-US" altLang="ja-JP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満ち足りて</a:t>
            </a:r>
            <a:endParaRPr lang="en-US" altLang="ja-JP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暮らせる</a:t>
            </a:r>
            <a:endParaRPr lang="en-US" altLang="ja-JP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三遠南信</a:t>
            </a:r>
            <a:endParaRPr lang="en-US" altLang="ja-JP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になろう</a:t>
            </a:r>
            <a:r>
              <a:rPr lang="en-US" altLang="ja-JP" sz="3600" dirty="0">
                <a:solidFill>
                  <a:schemeClr val="accent1">
                    <a:lumMod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!!</a:t>
            </a:r>
            <a:endParaRPr lang="ja-JP" altLang="en-US" sz="3600" dirty="0">
              <a:solidFill>
                <a:schemeClr val="accent1">
                  <a:lumMod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0BFCFF79-4D56-4DF8-9555-72F47C55D29A}"/>
              </a:ext>
            </a:extLst>
          </p:cNvPr>
          <p:cNvSpPr>
            <a:spLocks/>
          </p:cNvSpPr>
          <p:nvPr/>
        </p:nvSpPr>
        <p:spPr bwMode="auto">
          <a:xfrm>
            <a:off x="2225650" y="1929206"/>
            <a:ext cx="4146550" cy="3357563"/>
          </a:xfrm>
          <a:custGeom>
            <a:avLst/>
            <a:gdLst>
              <a:gd name="T0" fmla="*/ 0 w 3645569"/>
              <a:gd name="T1" fmla="*/ 0 h 3356811"/>
              <a:gd name="T2" fmla="*/ 0 w 3645569"/>
              <a:gd name="T3" fmla="*/ 3413682 h 3356811"/>
              <a:gd name="T4" fmla="*/ 2147483646 w 3645569"/>
              <a:gd name="T5" fmla="*/ 3413682 h 3356811"/>
              <a:gd name="T6" fmla="*/ 0 w 3645569"/>
              <a:gd name="T7" fmla="*/ 0 h 3356811"/>
              <a:gd name="T8" fmla="*/ 0 60000 65536"/>
              <a:gd name="T9" fmla="*/ 0 60000 65536"/>
              <a:gd name="T10" fmla="*/ 0 60000 65536"/>
              <a:gd name="T11" fmla="*/ 0 60000 65536"/>
              <a:gd name="T12" fmla="*/ 0 w 3645569"/>
              <a:gd name="T13" fmla="*/ 0 h 3356811"/>
              <a:gd name="T14" fmla="*/ 3645569 w 3645569"/>
              <a:gd name="T15" fmla="*/ 3356811 h 33568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45569" h="3356811">
                <a:moveTo>
                  <a:pt x="0" y="0"/>
                </a:moveTo>
                <a:lnTo>
                  <a:pt x="0" y="3356811"/>
                </a:lnTo>
                <a:lnTo>
                  <a:pt x="3645569" y="3356811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ライフ</a:t>
            </a: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ステージに</a:t>
            </a: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応じて、色々</a:t>
            </a: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柔軟に働き方を</a:t>
            </a:r>
            <a:endParaRPr lang="en-US" altLang="ja-JP" sz="2800" dirty="0">
              <a:solidFill>
                <a:srgbClr val="CC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選べる方が楽しい！</a:t>
            </a:r>
          </a:p>
        </p:txBody>
      </p:sp>
      <p:sp>
        <p:nvSpPr>
          <p:cNvPr id="43" name="Rectangle 15">
            <a:extLst>
              <a:ext uri="{FF2B5EF4-FFF2-40B4-BE49-F238E27FC236}">
                <a16:creationId xmlns:a16="http://schemas.microsoft.com/office/drawing/2014/main" id="{5C4AA67F-4650-4130-A814-EBDEB4930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4" y="74712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超高齢化社会の幸せとは？</a:t>
            </a:r>
            <a:endParaRPr lang="en-US" altLang="ja-JP" sz="48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80383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 autoUpdateAnimBg="0"/>
      <p:bldP spid="75" grpId="0" animBg="1" autoUpdateAnimBg="0"/>
      <p:bldP spid="76" grpId="0" animBg="1" autoUpdateAnimBg="0"/>
      <p:bldP spid="77" grpId="0" animBg="1" autoUpdateAnimBg="0"/>
      <p:bldP spid="78" grpId="0" animBg="1" autoUpdateAnimBg="0"/>
      <p:bldP spid="79" grpId="0" animBg="1" autoUpdateAnimBg="0"/>
      <p:bldP spid="2" grpId="0" animBg="1"/>
      <p:bldP spid="4" grpId="0" animBg="1"/>
      <p:bldP spid="85" grpId="0" animBg="1"/>
      <p:bldP spid="86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9A8E-BDC5-13ED-CF32-6DED65FAD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>
            <a:extLst>
              <a:ext uri="{FF2B5EF4-FFF2-40B4-BE49-F238E27FC236}">
                <a16:creationId xmlns:a16="http://schemas.microsoft.com/office/drawing/2014/main" id="{71B02FB1-1AFD-0655-B740-AC6408C50C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600" y="2646040"/>
            <a:ext cx="6984776" cy="1143000"/>
          </a:xfrm>
          <a:noFill/>
        </p:spPr>
        <p:txBody>
          <a:bodyPr lIns="92075" tIns="46038" rIns="92075" bIns="46038" anchor="ctr"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意識は</a:t>
            </a:r>
            <a:r>
              <a:rPr lang="ja-JP" altLang="en-US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若い人から</a:t>
            </a: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変わってきている</a:t>
            </a:r>
            <a:endParaRPr lang="ja-JP" altLang="en-US" sz="72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87238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16">
            <a:extLst>
              <a:ext uri="{FF2B5EF4-FFF2-40B4-BE49-F238E27FC236}">
                <a16:creationId xmlns:a16="http://schemas.microsoft.com/office/drawing/2014/main" id="{85A13697-8C63-E548-EF5A-7706B3EB4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736" y="593899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0" name="Text Box 4">
            <a:extLst>
              <a:ext uri="{FF2B5EF4-FFF2-40B4-BE49-F238E27FC236}">
                <a16:creationId xmlns:a16="http://schemas.microsoft.com/office/drawing/2014/main" id="{D63DDA34-DBC1-49D1-AC25-B99598096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19C26DB9-BD7B-40B3-ACFD-27B93035E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49" y="5910371"/>
            <a:ext cx="2434681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4112" name="Rectangle 15">
            <a:extLst>
              <a:ext uri="{FF2B5EF4-FFF2-40B4-BE49-F238E27FC236}">
                <a16:creationId xmlns:a16="http://schemas.microsoft.com/office/drawing/2014/main" id="{59B3E612-041E-41F8-A088-2424B39A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欲求９段階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×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＋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藻谷の作業仮説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</p:txBody>
      </p:sp>
      <p:sp>
        <p:nvSpPr>
          <p:cNvPr id="7" name="AutoShape 21">
            <a:extLst>
              <a:ext uri="{FF2B5EF4-FFF2-40B4-BE49-F238E27FC236}">
                <a16:creationId xmlns:a16="http://schemas.microsoft.com/office/drawing/2014/main" id="{65121FF6-F238-1DEE-20A4-3C9189BF1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8" name="AutoShape 22">
            <a:extLst>
              <a:ext uri="{FF2B5EF4-FFF2-40B4-BE49-F238E27FC236}">
                <a16:creationId xmlns:a16="http://schemas.microsoft.com/office/drawing/2014/main" id="{3DE176F5-6CBD-A831-7516-4251E690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76BD3F41-4EC6-7538-709C-6DC134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5586" y="5013176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何かの人間集団に属した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い 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(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メンバーになりたい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という欲求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0928B27B-645B-F02E-146B-DE83023D0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5938647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人のいる場に行きたい、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誰かと話したい、誰かと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一緒に生きたいとの欲求</a:t>
            </a: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057BF23F-854D-1B38-0BF8-55EFBB4A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00194AB8-5ABD-6AAD-8BC9-685CD2F6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DF3C0113-35E6-EB10-C0D6-6DF774A7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D5E671A-B218-09D2-0B44-F82E672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83A150A2-A0C8-E49C-978A-E40A3AAAB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BADCC205-EC2D-EA59-C5B1-12977265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3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B358A227-78C7-17D8-CE10-DECB040A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499897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他者に侵害されない、己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居場所･時間･権利等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4" name="AutoShape 24">
            <a:extLst>
              <a:ext uri="{FF2B5EF4-FFF2-40B4-BE49-F238E27FC236}">
                <a16:creationId xmlns:a16="http://schemas.microsoft.com/office/drawing/2014/main" id="{AD24A816-358B-0E7F-0C4D-64F553CC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E5EFFC35-6DF0-7AD4-E25D-9D37C7FA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98DACA8D-DA43-307B-5809-D284EF5E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7" y="4084548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9" name="AutoShape 24">
            <a:extLst>
              <a:ext uri="{FF2B5EF4-FFF2-40B4-BE49-F238E27FC236}">
                <a16:creationId xmlns:a16="http://schemas.microsoft.com/office/drawing/2014/main" id="{C637FAE0-C5EE-9E43-FB18-7E6FB7D2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1064D03-B22D-01E2-B5C8-6D28B509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730AB10F-B631-CDC3-F4CC-93AD2442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317406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7" name="AutoShape 24">
            <a:extLst>
              <a:ext uri="{FF2B5EF4-FFF2-40B4-BE49-F238E27FC236}">
                <a16:creationId xmlns:a16="http://schemas.microsoft.com/office/drawing/2014/main" id="{DC4EE714-64F6-0C7F-B540-93F7F60D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6D808076-603D-BE1D-7346-FE9D85CA0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39" name="Text Box 3">
            <a:extLst>
              <a:ext uri="{FF2B5EF4-FFF2-40B4-BE49-F238E27FC236}">
                <a16:creationId xmlns:a16="http://schemas.microsoft.com/office/drawing/2014/main" id="{B4274775-6626-9931-66AD-6D66DD98D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0" name="AutoShape 14">
            <a:extLst>
              <a:ext uri="{FF2B5EF4-FFF2-40B4-BE49-F238E27FC236}">
                <a16:creationId xmlns:a16="http://schemas.microsoft.com/office/drawing/2014/main" id="{7B9B1DE3-AC28-FC6B-1133-45684F024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" name="AutoShape 23">
            <a:extLst>
              <a:ext uri="{FF2B5EF4-FFF2-40B4-BE49-F238E27FC236}">
                <a16:creationId xmlns:a16="http://schemas.microsoft.com/office/drawing/2014/main" id="{824528B3-56B7-5941-7168-C55C448C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ADBA49DF-9D9B-45EC-A6FC-45A767E20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4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他者と交わり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他者からの絶対評価を受けることで達成される</a:t>
            </a:r>
          </a:p>
        </p:txBody>
      </p:sp>
      <p:sp>
        <p:nvSpPr>
          <p:cNvPr id="44" name="Text Box 16">
            <a:extLst>
              <a:ext uri="{FF2B5EF4-FFF2-40B4-BE49-F238E27FC236}">
                <a16:creationId xmlns:a16="http://schemas.microsoft.com/office/drawing/2014/main" id="{0FF689BB-61B5-6C5A-431E-BFB4652E0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216" y="5013015"/>
            <a:ext cx="1752600" cy="86177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帰属欲求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E896E33C-9519-45E4-CF11-66DD025A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79731DCC-9CE7-7A05-ABF8-FCAE97A40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EE526EF-DF36-E83B-FC84-EDCBC31CD817}"/>
              </a:ext>
            </a:extLst>
          </p:cNvPr>
          <p:cNvSpPr/>
          <p:nvPr/>
        </p:nvSpPr>
        <p:spPr bwMode="auto">
          <a:xfrm>
            <a:off x="4664328" y="3284984"/>
            <a:ext cx="1752600" cy="1470680"/>
          </a:xfrm>
          <a:prstGeom prst="roundRect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13" name="AutoShape 22">
            <a:extLst>
              <a:ext uri="{FF2B5EF4-FFF2-40B4-BE49-F238E27FC236}">
                <a16:creationId xmlns:a16="http://schemas.microsoft.com/office/drawing/2014/main" id="{BF5927DF-58EB-B410-AAA8-8B67BCAC6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2342" y="3850888"/>
            <a:ext cx="377734" cy="129884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noFill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ja-JP" altLang="en-US" sz="12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いわゆる</a:t>
            </a:r>
            <a:r>
              <a:rPr lang="ja-JP" altLang="en-US" sz="18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承認欲求</a:t>
            </a:r>
          </a:p>
        </p:txBody>
      </p:sp>
    </p:spTree>
    <p:extLst>
      <p:ext uri="{BB962C8B-B14F-4D97-AF65-F5344CB8AC3E}">
        <p14:creationId xmlns:p14="http://schemas.microsoft.com/office/powerpoint/2010/main" val="15902834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62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62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2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37621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2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762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2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762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2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762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5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0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500"/>
                            </p:stCondLst>
                            <p:childTnLst>
                              <p:par>
                                <p:cTn id="236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3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"/>
                            </p:stCondLst>
                            <p:childTnLst>
                              <p:par>
                                <p:cTn id="276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1000"/>
                            </p:stCondLst>
                            <p:childTnLst>
                              <p:par>
                                <p:cTn id="283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 autoUpdateAnimBg="0"/>
      <p:bldP spid="3762180" grpId="0" animBg="1"/>
      <p:bldP spid="3762181" grpId="0" build="p" animBg="1"/>
      <p:bldP spid="7" grpId="0" animBg="1" autoUpdateAnimBg="0"/>
      <p:bldP spid="8" grpId="0" animBg="1" autoUpdateAnimBg="0"/>
      <p:bldP spid="12" grpId="0" build="p" animBg="1" autoUpdateAnimBg="0"/>
      <p:bldP spid="17" grpId="0" build="p" animBg="1" autoUpdateAnimBg="0"/>
      <p:bldP spid="22" grpId="0" animBg="1" autoUpdateAnimBg="0"/>
      <p:bldP spid="25" grpId="0" build="p" animBg="1" autoUpdateAnimBg="0"/>
      <p:bldP spid="31" grpId="0" animBg="1"/>
      <p:bldP spid="32" grpId="0" build="p" animBg="1"/>
      <p:bldP spid="2" grpId="0" animBg="1" autoUpdateAnimBg="0"/>
      <p:bldP spid="3" grpId="0" build="p" animBg="1" autoUpdateAnimBg="0"/>
      <p:bldP spid="5" grpId="0" animBg="1" autoUpdateAnimBg="0"/>
      <p:bldP spid="6" grpId="0" build="p" animBg="1" autoUpdateAnimBg="0"/>
      <p:bldP spid="10" grpId="0" animBg="1" autoUpdateAnimBg="0"/>
      <p:bldP spid="23" grpId="0" build="p" animBg="1" autoUpdateAnimBg="0"/>
      <p:bldP spid="38" grpId="0" animBg="1" autoUpdateAnimBg="0"/>
      <p:bldP spid="39" grpId="0" animBg="1" autoUpdateAnimBg="0"/>
      <p:bldP spid="42" grpId="0" build="p"/>
      <p:bldP spid="44" grpId="0" animBg="1" autoUpdateAnimBg="0"/>
      <p:bldP spid="11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16">
            <a:extLst>
              <a:ext uri="{FF2B5EF4-FFF2-40B4-BE49-F238E27FC236}">
                <a16:creationId xmlns:a16="http://schemas.microsoft.com/office/drawing/2014/main" id="{85A13697-8C63-E548-EF5A-7706B3EB4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736" y="593899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0" name="Text Box 4">
            <a:extLst>
              <a:ext uri="{FF2B5EF4-FFF2-40B4-BE49-F238E27FC236}">
                <a16:creationId xmlns:a16="http://schemas.microsoft.com/office/drawing/2014/main" id="{D63DDA34-DBC1-49D1-AC25-B99598096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19C26DB9-BD7B-40B3-ACFD-27B93035E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49" y="5910371"/>
            <a:ext cx="2434681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4112" name="Rectangle 15">
            <a:extLst>
              <a:ext uri="{FF2B5EF4-FFF2-40B4-BE49-F238E27FC236}">
                <a16:creationId xmlns:a16="http://schemas.microsoft.com/office/drawing/2014/main" id="{59B3E612-041E-41F8-A088-2424B39A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欲求９段階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×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＋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藻谷の作業仮説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</p:txBody>
      </p:sp>
      <p:sp>
        <p:nvSpPr>
          <p:cNvPr id="7" name="AutoShape 21">
            <a:extLst>
              <a:ext uri="{FF2B5EF4-FFF2-40B4-BE49-F238E27FC236}">
                <a16:creationId xmlns:a16="http://schemas.microsoft.com/office/drawing/2014/main" id="{65121FF6-F238-1DEE-20A4-3C9189BF1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8" name="AutoShape 22">
            <a:extLst>
              <a:ext uri="{FF2B5EF4-FFF2-40B4-BE49-F238E27FC236}">
                <a16:creationId xmlns:a16="http://schemas.microsoft.com/office/drawing/2014/main" id="{3DE176F5-6CBD-A831-7516-4251E690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76BD3F41-4EC6-7538-709C-6DC134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5586" y="5013176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何かの人間集団に属したい 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(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メンバーになりたい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という欲求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0928B27B-645B-F02E-146B-DE83023D0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5938647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人のいる場に行きたい、誰かと話したい、誰かと一緒に生きたいとの欲求</a:t>
            </a: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057BF23F-854D-1B38-0BF8-55EFBB4A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00194AB8-5ABD-6AAD-8BC9-685CD2F6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DF3C0113-35E6-EB10-C0D6-6DF774A7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D5E671A-B218-09D2-0B44-F82E672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83A150A2-A0C8-E49C-978A-E40A3AAAB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BADCC205-EC2D-EA59-C5B1-12977265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3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B358A227-78C7-17D8-CE10-DECB040A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499897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他者に侵害されない、己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居場所･時間･権利等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4" name="AutoShape 24">
            <a:extLst>
              <a:ext uri="{FF2B5EF4-FFF2-40B4-BE49-F238E27FC236}">
                <a16:creationId xmlns:a16="http://schemas.microsoft.com/office/drawing/2014/main" id="{AD24A816-358B-0E7F-0C4D-64F553CC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E5EFFC35-6DF0-7AD4-E25D-9D37C7FA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98DACA8D-DA43-307B-5809-D284EF5E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7" y="4084548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9" name="AutoShape 24">
            <a:extLst>
              <a:ext uri="{FF2B5EF4-FFF2-40B4-BE49-F238E27FC236}">
                <a16:creationId xmlns:a16="http://schemas.microsoft.com/office/drawing/2014/main" id="{C637FAE0-C5EE-9E43-FB18-7E6FB7D2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1064D03-B22D-01E2-B5C8-6D28B509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730AB10F-B631-CDC3-F4CC-93AD2442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317406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7" name="AutoShape 24">
            <a:extLst>
              <a:ext uri="{FF2B5EF4-FFF2-40B4-BE49-F238E27FC236}">
                <a16:creationId xmlns:a16="http://schemas.microsoft.com/office/drawing/2014/main" id="{DC4EE714-64F6-0C7F-B540-93F7F60D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6D808076-603D-BE1D-7346-FE9D85CA0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39" name="Text Box 3">
            <a:extLst>
              <a:ext uri="{FF2B5EF4-FFF2-40B4-BE49-F238E27FC236}">
                <a16:creationId xmlns:a16="http://schemas.microsoft.com/office/drawing/2014/main" id="{B4274775-6626-9931-66AD-6D66DD98D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0" name="AutoShape 14">
            <a:extLst>
              <a:ext uri="{FF2B5EF4-FFF2-40B4-BE49-F238E27FC236}">
                <a16:creationId xmlns:a16="http://schemas.microsoft.com/office/drawing/2014/main" id="{7B9B1DE3-AC28-FC6B-1133-45684F024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" name="AutoShape 23">
            <a:extLst>
              <a:ext uri="{FF2B5EF4-FFF2-40B4-BE49-F238E27FC236}">
                <a16:creationId xmlns:a16="http://schemas.microsoft.com/office/drawing/2014/main" id="{824528B3-56B7-5941-7168-C55C448C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ADBA49DF-9D9B-45EC-A6FC-45A767E20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他者と交わり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他者からの絶対評価を受けることで達成される</a:t>
            </a:r>
          </a:p>
        </p:txBody>
      </p:sp>
      <p:sp>
        <p:nvSpPr>
          <p:cNvPr id="44" name="Text Box 16">
            <a:extLst>
              <a:ext uri="{FF2B5EF4-FFF2-40B4-BE49-F238E27FC236}">
                <a16:creationId xmlns:a16="http://schemas.microsoft.com/office/drawing/2014/main" id="{0FF689BB-61B5-6C5A-431E-BFB4652E0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216" y="5013015"/>
            <a:ext cx="1752600" cy="86177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帰属欲求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E896E33C-9519-45E4-CF11-66DD025A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79731DCC-9CE7-7A05-ABF8-FCAE97A40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2936A693-BDFD-707E-3BDD-4757464A9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77" y="5999157"/>
            <a:ext cx="1752600" cy="8125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生きる意味への欲求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B2D8F7B3-4915-8026-C609-2BFC4BEE7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882" y="5982379"/>
            <a:ext cx="230505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ただ生きて死ぬのでは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なく、そこに何か意味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を持たせたいとの欲求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26" name="Text Box 4">
            <a:extLst>
              <a:ext uri="{FF2B5EF4-FFF2-40B4-BE49-F238E27FC236}">
                <a16:creationId xmlns:a16="http://schemas.microsoft.com/office/drawing/2014/main" id="{509DF714-3BE9-638C-02F2-72E2CE14A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1726" y="4195921"/>
            <a:ext cx="1752600" cy="79406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役割分担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欲求</a:t>
            </a:r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8BF4A092-6160-BF05-99A2-66BDBA1F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155" y="4190568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属する集団内で何か役割を分担し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組織的に物事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を進めようとする欲求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F2C78DDD-6C6A-85E5-9A93-34D048269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956" y="3307115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求道欲求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3" name="Text Box 5">
            <a:extLst>
              <a:ext uri="{FF2B5EF4-FFF2-40B4-BE49-F238E27FC236}">
                <a16:creationId xmlns:a16="http://schemas.microsoft.com/office/drawing/2014/main" id="{C53B0A60-7C15-2EFA-A109-A0864176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6218" y="3293373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量比較ではなく質を比較し、他者よりも過去の自分に勝りたいという欲求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36" name="Text Box 16">
            <a:extLst>
              <a:ext uri="{FF2B5EF4-FFF2-40B4-BE49-F238E27FC236}">
                <a16:creationId xmlns:a16="http://schemas.microsoft.com/office/drawing/2014/main" id="{6359A3C9-8BD2-F5AA-6B04-C64379F05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783" y="6021546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利他欲求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id="{A48A6630-47AA-C332-FED0-CC6B7D96E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601" y="6021288"/>
            <a:ext cx="2448161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他者を喜ばせたい、他者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の助けになりたい、他者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に感謝されたいとの欲求</a:t>
            </a:r>
          </a:p>
        </p:txBody>
      </p:sp>
      <p:sp>
        <p:nvSpPr>
          <p:cNvPr id="47" name="Text Box 4">
            <a:extLst>
              <a:ext uri="{FF2B5EF4-FFF2-40B4-BE49-F238E27FC236}">
                <a16:creationId xmlns:a16="http://schemas.microsoft.com/office/drawing/2014/main" id="{F6371F5F-6C3D-5503-F2AB-856F7C34F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548" y="5101170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奉公欲求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8" name="Text Box 5">
            <a:extLst>
              <a:ext uri="{FF2B5EF4-FFF2-40B4-BE49-F238E27FC236}">
                <a16:creationId xmlns:a16="http://schemas.microsoft.com/office/drawing/2014/main" id="{5A98BB74-CE2B-A2D4-ECDD-D44531515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899" y="5095424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属する集団に役立つこと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を、時に自己犠牲を辞さ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ずに行いたいという欲求</a:t>
            </a:r>
          </a:p>
        </p:txBody>
      </p:sp>
      <p:sp>
        <p:nvSpPr>
          <p:cNvPr id="49" name="Text Box 16">
            <a:extLst>
              <a:ext uri="{FF2B5EF4-FFF2-40B4-BE49-F238E27FC236}">
                <a16:creationId xmlns:a16="http://schemas.microsoft.com/office/drawing/2014/main" id="{2526C4B5-EFCB-37E6-7828-17096E0F4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085442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開拓欲求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0" name="Text Box 18">
            <a:extLst>
              <a:ext uri="{FF2B5EF4-FFF2-40B4-BE49-F238E27FC236}">
                <a16:creationId xmlns:a16="http://schemas.microsoft.com/office/drawing/2014/main" id="{E7958255-6F6E-C07F-0183-31441E162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339" y="5085184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物理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ネット空間を開拓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し自分の居場所を広げ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て行きたいという欲求</a:t>
            </a:r>
          </a:p>
        </p:txBody>
      </p:sp>
      <p:sp>
        <p:nvSpPr>
          <p:cNvPr id="51" name="Text Box 16">
            <a:extLst>
              <a:ext uri="{FF2B5EF4-FFF2-40B4-BE49-F238E27FC236}">
                <a16:creationId xmlns:a16="http://schemas.microsoft.com/office/drawing/2014/main" id="{7EB7B542-8987-A53C-E706-F95216EDB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179401"/>
            <a:ext cx="1752600" cy="8494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事実</a:t>
            </a:r>
            <a:r>
              <a:rPr lang="en-US" altLang="ja-JP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/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真理への欲求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2" name="Text Box 18">
            <a:extLst>
              <a:ext uri="{FF2B5EF4-FFF2-40B4-BE49-F238E27FC236}">
                <a16:creationId xmlns:a16="http://schemas.microsoft.com/office/drawing/2014/main" id="{2F7D1A2F-11B8-F82C-C5AE-AC72B30BD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339" y="4179143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事実発見と論理的解釈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で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想像</a:t>
            </a:r>
            <a:r>
              <a:rPr lang="en-US" altLang="ja-JP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(=</a:t>
            </a:r>
            <a:r>
              <a:rPr lang="ja-JP" altLang="en-US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主観</a:t>
            </a:r>
            <a:r>
              <a:rPr lang="en-US" altLang="ja-JP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を抜けて</a:t>
            </a:r>
            <a:endParaRPr lang="en-US" altLang="ja-JP" sz="1600" b="1" dirty="0">
              <a:solidFill>
                <a:srgbClr val="66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真理</a:t>
            </a:r>
            <a:r>
              <a:rPr lang="en-US" altLang="ja-JP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(=</a:t>
            </a:r>
            <a:r>
              <a:rPr lang="ja-JP" altLang="en-US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客観</a:t>
            </a:r>
            <a:r>
              <a:rPr lang="en-US" altLang="ja-JP" sz="14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を識る欲求</a:t>
            </a:r>
          </a:p>
        </p:txBody>
      </p:sp>
      <p:sp>
        <p:nvSpPr>
          <p:cNvPr id="53" name="Text Box 16">
            <a:extLst>
              <a:ext uri="{FF2B5EF4-FFF2-40B4-BE49-F238E27FC236}">
                <a16:creationId xmlns:a16="http://schemas.microsoft.com/office/drawing/2014/main" id="{DDFFAE65-A399-939F-1064-AD148541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260075"/>
            <a:ext cx="1752600" cy="8494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アート</a:t>
            </a:r>
            <a:r>
              <a:rPr lang="en-US" altLang="ja-JP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/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美　への欲求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4" name="Text Box 18">
            <a:extLst>
              <a:ext uri="{FF2B5EF4-FFF2-40B4-BE49-F238E27FC236}">
                <a16:creationId xmlns:a16="http://schemas.microsoft.com/office/drawing/2014/main" id="{70DC2294-A03B-322C-90D3-3698234B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339" y="325981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美しい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面白いと感じる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デザイン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色彩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構造を</a:t>
            </a:r>
            <a:endParaRPr lang="en-US" altLang="ja-JP" sz="1600" b="1" dirty="0">
              <a:solidFill>
                <a:srgbClr val="66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創造し身近に置く欲求</a:t>
            </a:r>
          </a:p>
        </p:txBody>
      </p:sp>
      <p:sp>
        <p:nvSpPr>
          <p:cNvPr id="61" name="Text Box 3">
            <a:extLst>
              <a:ext uri="{FF2B5EF4-FFF2-40B4-BE49-F238E27FC236}">
                <a16:creationId xmlns:a16="http://schemas.microsoft.com/office/drawing/2014/main" id="{D0B74956-97AE-476A-293E-63258EE10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165555"/>
            <a:ext cx="2332037" cy="892552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バトンを受け取り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次代に繋ぐ欲求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62" name="Text Box 2">
            <a:extLst>
              <a:ext uri="{FF2B5EF4-FFF2-40B4-BE49-F238E27FC236}">
                <a16:creationId xmlns:a16="http://schemas.microsoft.com/office/drawing/2014/main" id="{FBAB5F5F-8AA7-FB98-DF10-3187FD4B9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4520" y="1184605"/>
            <a:ext cx="3240087" cy="852808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先人の遺した何かの継承者となり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自分なりの工夫で守り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発展させ、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自分の後の誰かに繋いでいく欲求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ja-JP" altLang="en-US" sz="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63" name="吹き出し: 角を丸めた四角形 62">
            <a:extLst>
              <a:ext uri="{FF2B5EF4-FFF2-40B4-BE49-F238E27FC236}">
                <a16:creationId xmlns:a16="http://schemas.microsoft.com/office/drawing/2014/main" id="{AFDCDD4F-8D8B-78CB-0E6A-26F3488B744E}"/>
              </a:ext>
            </a:extLst>
          </p:cNvPr>
          <p:cNvSpPr/>
          <p:nvPr/>
        </p:nvSpPr>
        <p:spPr bwMode="auto">
          <a:xfrm>
            <a:off x="6012160" y="835057"/>
            <a:ext cx="3013527" cy="1513823"/>
          </a:xfrm>
          <a:prstGeom prst="wedgeRoundRectCallout">
            <a:avLst>
              <a:gd name="adj1" fmla="val -55065"/>
              <a:gd name="adj2" fmla="val -445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地域づくりをしている人は</a:t>
            </a:r>
            <a:endParaRPr kumimoji="1" lang="en-US" altLang="ja-JP" sz="1800" b="0" i="0" u="none" strike="noStrike" cap="none" normalizeH="0" baseline="0" dirty="0">
              <a:ln>
                <a:noFill/>
              </a:ln>
              <a:solidFill>
                <a:srgbClr val="66330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大なり小なり皆さんが、この</a:t>
            </a:r>
            <a:endParaRPr lang="en-US" altLang="ja-JP" sz="1800" dirty="0">
              <a:solidFill>
                <a:srgbClr val="663300"/>
              </a:solidFill>
              <a:latin typeface="HGP創英角ﾎﾟｯﾌﾟ体" panose="040B0A00000000000000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「バトンを</a:t>
            </a: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繋ぐ欲求」に沿って</a:t>
            </a:r>
            <a:endParaRPr kumimoji="1" lang="en-US" altLang="ja-JP" sz="1800" b="0" i="0" u="none" strike="noStrike" cap="none" normalizeH="0" baseline="0" dirty="0">
              <a:ln>
                <a:noFill/>
              </a:ln>
              <a:solidFill>
                <a:srgbClr val="663300"/>
              </a:solidFill>
              <a:effectLst/>
              <a:latin typeface="HGP創英角ﾎﾟｯﾌﾟ体" panose="040B0A00000000000000" pitchFamily="50" charset="-128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生きる道を探している</a:t>
            </a:r>
          </a:p>
        </p:txBody>
      </p:sp>
      <p:sp>
        <p:nvSpPr>
          <p:cNvPr id="4096" name="Rectangle 15">
            <a:extLst>
              <a:ext uri="{FF2B5EF4-FFF2-40B4-BE49-F238E27FC236}">
                <a16:creationId xmlns:a16="http://schemas.microsoft.com/office/drawing/2014/main" id="{9525DB05-55B2-8465-131D-76DE728C2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5" y="76523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欲求が前向きに深化するとこうなる</a:t>
            </a:r>
            <a:endParaRPr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3329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500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7" dur="500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7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2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build="p" animBg="1"/>
      <p:bldP spid="26" grpId="0" animBg="1"/>
      <p:bldP spid="28" grpId="0" build="p" animBg="1"/>
      <p:bldP spid="29" grpId="0" animBg="1"/>
      <p:bldP spid="33" grpId="0" build="p" animBg="1"/>
      <p:bldP spid="36" grpId="0" animBg="1" autoUpdateAnimBg="0"/>
      <p:bldP spid="37" grpId="0" build="p" animBg="1" autoUpdateAnimBg="0"/>
      <p:bldP spid="47" grpId="0" animBg="1"/>
      <p:bldP spid="48" grpId="0" build="p" animBg="1"/>
      <p:bldP spid="49" grpId="0" animBg="1" autoUpdateAnimBg="0"/>
      <p:bldP spid="50" grpId="0" build="p" animBg="1" autoUpdateAnimBg="0"/>
      <p:bldP spid="51" grpId="0" animBg="1" autoUpdateAnimBg="0"/>
      <p:bldP spid="52" grpId="0" build="p" animBg="1" autoUpdateAnimBg="0"/>
      <p:bldP spid="53" grpId="0" animBg="1" autoUpdateAnimBg="0"/>
      <p:bldP spid="54" grpId="0" build="p" animBg="1" autoUpdateAnimBg="0"/>
      <p:bldP spid="61" grpId="0" animBg="1" autoUpdateAnimBg="0"/>
      <p:bldP spid="62" grpId="0" build="p" animBg="1" autoUpdateAnimBg="0"/>
      <p:bldP spid="63" grpId="0" build="p" animBg="1"/>
      <p:bldP spid="409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68E45-44A5-8FE7-5311-54A0B36A0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16">
            <a:extLst>
              <a:ext uri="{FF2B5EF4-FFF2-40B4-BE49-F238E27FC236}">
                <a16:creationId xmlns:a16="http://schemas.microsoft.com/office/drawing/2014/main" id="{DCF45255-B92C-2476-5D55-A66CDE1F8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736" y="593899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0" name="Text Box 4">
            <a:extLst>
              <a:ext uri="{FF2B5EF4-FFF2-40B4-BE49-F238E27FC236}">
                <a16:creationId xmlns:a16="http://schemas.microsoft.com/office/drawing/2014/main" id="{59F99F3D-426D-5181-35D6-634F1DD2C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A12B0F00-E4AC-B904-D0E4-389A331E0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49" y="5910371"/>
            <a:ext cx="2434681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4112" name="Rectangle 15">
            <a:extLst>
              <a:ext uri="{FF2B5EF4-FFF2-40B4-BE49-F238E27FC236}">
                <a16:creationId xmlns:a16="http://schemas.microsoft.com/office/drawing/2014/main" id="{8BBA9C30-DD60-A989-525C-48D3E7640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欲求９段階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×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ja-JP" altLang="en-US" sz="36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＋</a:t>
            </a: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en-US" altLang="ja-JP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藻谷の作業仮説</a:t>
            </a:r>
            <a:r>
              <a:rPr lang="en-US" altLang="ja-JP" sz="2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</p:txBody>
      </p:sp>
      <p:sp>
        <p:nvSpPr>
          <p:cNvPr id="7" name="AutoShape 21">
            <a:extLst>
              <a:ext uri="{FF2B5EF4-FFF2-40B4-BE49-F238E27FC236}">
                <a16:creationId xmlns:a16="http://schemas.microsoft.com/office/drawing/2014/main" id="{F9A2AF60-8A8E-087F-A830-080A769E3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8" name="AutoShape 22">
            <a:extLst>
              <a:ext uri="{FF2B5EF4-FFF2-40B4-BE49-F238E27FC236}">
                <a16:creationId xmlns:a16="http://schemas.microsoft.com/office/drawing/2014/main" id="{FA375B9B-8B5A-55DA-F8F8-3FE09F318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EB42E7E0-8813-6F55-88E3-5C649CF5A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5586" y="5013176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何かの人間集団に属したい 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(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メンバーになりたい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という欲求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9377FEF7-1A1E-80D9-7778-16F57C517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5938647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人のいる場に行きたい、誰かと話したい、誰かと一緒に生きたいとの欲求</a:t>
            </a: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B0F06B38-BFE4-A8F2-87CF-C22F36A1D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F4F6C5EF-311B-FC40-D5CC-0E14CAA64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3C63712C-AE3F-23FD-40EE-3586E8AA7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6DB87B55-6E18-F580-234F-AEE9096B3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BE808521-837D-A886-0AA9-B063F25C4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C6073D99-48F2-36BD-91BF-C397B7B79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3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1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767D0CD9-B694-B5CF-94CB-1267C5A7F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499897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他者に侵害されない、己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居場所･時間･権利等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4" name="AutoShape 24">
            <a:extLst>
              <a:ext uri="{FF2B5EF4-FFF2-40B4-BE49-F238E27FC236}">
                <a16:creationId xmlns:a16="http://schemas.microsoft.com/office/drawing/2014/main" id="{C00BB754-7CC6-55F4-BFAD-EF899F71F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6D5BE6BC-8F1B-265D-99B6-E347F75E1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EEB33739-6ED4-64A5-043A-B966B55F2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7" y="4084548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9" name="AutoShape 24">
            <a:extLst>
              <a:ext uri="{FF2B5EF4-FFF2-40B4-BE49-F238E27FC236}">
                <a16:creationId xmlns:a16="http://schemas.microsoft.com/office/drawing/2014/main" id="{DCCBB3C8-7D34-1A05-FDAF-ABDC8C74D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8CE3B9D9-C876-7093-BE0C-33E4B7B27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B843FD18-9D2B-5B64-F7A2-AAFFA47CB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2" y="3174067"/>
            <a:ext cx="2451695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7" name="AutoShape 24">
            <a:extLst>
              <a:ext uri="{FF2B5EF4-FFF2-40B4-BE49-F238E27FC236}">
                <a16:creationId xmlns:a16="http://schemas.microsoft.com/office/drawing/2014/main" id="{CBCF3516-77C6-5089-F092-169622441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817C33F9-06E3-25F8-D9A8-20A68EBEC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39" name="Text Box 3">
            <a:extLst>
              <a:ext uri="{FF2B5EF4-FFF2-40B4-BE49-F238E27FC236}">
                <a16:creationId xmlns:a16="http://schemas.microsoft.com/office/drawing/2014/main" id="{681F13E0-ED18-9087-8E47-9845111EA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0" name="AutoShape 14">
            <a:extLst>
              <a:ext uri="{FF2B5EF4-FFF2-40B4-BE49-F238E27FC236}">
                <a16:creationId xmlns:a16="http://schemas.microsoft.com/office/drawing/2014/main" id="{4B01101E-B454-77E0-55D4-B0A97D5CD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" name="AutoShape 23">
            <a:extLst>
              <a:ext uri="{FF2B5EF4-FFF2-40B4-BE49-F238E27FC236}">
                <a16:creationId xmlns:a16="http://schemas.microsoft.com/office/drawing/2014/main" id="{ADCFF06E-5A7C-5F50-3C6F-CFAC9A940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B869D531-EED5-DDA7-C8EB-DDBACC457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他者と交わり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他者からの絶対評価を受けることで達成される</a:t>
            </a:r>
          </a:p>
        </p:txBody>
      </p:sp>
      <p:sp>
        <p:nvSpPr>
          <p:cNvPr id="44" name="Text Box 16">
            <a:extLst>
              <a:ext uri="{FF2B5EF4-FFF2-40B4-BE49-F238E27FC236}">
                <a16:creationId xmlns:a16="http://schemas.microsoft.com/office/drawing/2014/main" id="{4F805789-BBC9-AE90-50B4-D2AE90853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216" y="5013015"/>
            <a:ext cx="1752600" cy="86177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帰属欲求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280CBB94-7036-5265-0E23-DE52DD4ED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2DF61162-B27E-CA53-4F2A-7D61E7B25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445DE5F9-0859-73A9-69A0-8C5A72F9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5" y="76523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心がねじれると“裏欲求”が出る</a:t>
            </a:r>
            <a:endParaRPr lang="en-US" altLang="ja-JP" sz="48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id="{5EE0CA4E-DAF4-17D9-BC60-9CCAC7F28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34" y="5999614"/>
            <a:ext cx="1752600" cy="8125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殺生</a:t>
            </a:r>
            <a:r>
              <a:rPr lang="en-US" altLang="ja-JP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/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自殺欲求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1C8D708F-54F9-4B9E-BFDD-593EC0C54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684" y="6014397"/>
            <a:ext cx="2443724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生き物を無益に殺生する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 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他人に危害を加える 　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自傷や自殺に走る</a:t>
            </a: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C18A90F5-C07D-9903-DDDD-3CD6B7E05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300" y="6014655"/>
            <a:ext cx="1752600" cy="794064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模倣の欲求</a:t>
            </a:r>
            <a:endParaRPr lang="en-US" altLang="ja-JP" sz="2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6" name="Text Box 18">
            <a:extLst>
              <a:ext uri="{FF2B5EF4-FFF2-40B4-BE49-F238E27FC236}">
                <a16:creationId xmlns:a16="http://schemas.microsoft.com/office/drawing/2014/main" id="{2B478543-D97C-41DE-C38E-52A332A9E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6217" y="6014397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自分よりいい立場にある他者を模倣し、同じ立場に立った気分を味わう</a:t>
            </a:r>
          </a:p>
        </p:txBody>
      </p:sp>
      <p:sp>
        <p:nvSpPr>
          <p:cNvPr id="28" name="Text Box 4">
            <a:extLst>
              <a:ext uri="{FF2B5EF4-FFF2-40B4-BE49-F238E27FC236}">
                <a16:creationId xmlns:a16="http://schemas.microsoft.com/office/drawing/2014/main" id="{836E37E0-B81A-4AD1-284E-068E6085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5" y="5079904"/>
            <a:ext cx="1752600" cy="81406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敵視</a:t>
            </a:r>
            <a:r>
              <a:rPr lang="en-US" altLang="ja-JP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/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排斥欲求</a:t>
            </a:r>
          </a:p>
        </p:txBody>
      </p:sp>
      <p:sp>
        <p:nvSpPr>
          <p:cNvPr id="29" name="Text Box 5">
            <a:extLst>
              <a:ext uri="{FF2B5EF4-FFF2-40B4-BE49-F238E27FC236}">
                <a16:creationId xmlns:a16="http://schemas.microsoft.com/office/drawing/2014/main" id="{684A9289-1088-EC27-6FDE-410732AE8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6619" y="5085184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他の集団に属するとみな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した者</a:t>
            </a:r>
            <a:r>
              <a:rPr lang="ja-JP" altLang="en-US" sz="13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 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他国人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他教徒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異性</a:t>
            </a:r>
            <a:endParaRPr lang="en-US" altLang="ja-JP" sz="13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を、敵視し排斥する</a:t>
            </a:r>
          </a:p>
        </p:txBody>
      </p:sp>
      <p:sp>
        <p:nvSpPr>
          <p:cNvPr id="33" name="Text Box 4">
            <a:extLst>
              <a:ext uri="{FF2B5EF4-FFF2-40B4-BE49-F238E27FC236}">
                <a16:creationId xmlns:a16="http://schemas.microsoft.com/office/drawing/2014/main" id="{83CC81ED-1A8C-D7FB-A9F2-9AABA8E4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2794" y="3298726"/>
            <a:ext cx="1752600" cy="8463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ハラスメント欲求</a:t>
            </a:r>
          </a:p>
        </p:txBody>
      </p:sp>
      <p:sp>
        <p:nvSpPr>
          <p:cNvPr id="34" name="Text Box 5">
            <a:extLst>
              <a:ext uri="{FF2B5EF4-FFF2-40B4-BE49-F238E27FC236}">
                <a16:creationId xmlns:a16="http://schemas.microsoft.com/office/drawing/2014/main" id="{32747829-0C3F-3C76-0569-FE796DD4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3056" y="3293373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弱い立場の者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部下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年少者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異性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接客者等</a:t>
            </a:r>
            <a:r>
              <a:rPr lang="en-US" altLang="ja-JP" sz="13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にﾏｳﾝﾃｨﾝｸﾞ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己の優位を確認する</a:t>
            </a:r>
          </a:p>
        </p:txBody>
      </p:sp>
      <p:sp>
        <p:nvSpPr>
          <p:cNvPr id="35" name="Text Box 4">
            <a:extLst>
              <a:ext uri="{FF2B5EF4-FFF2-40B4-BE49-F238E27FC236}">
                <a16:creationId xmlns:a16="http://schemas.microsoft.com/office/drawing/2014/main" id="{D38347E4-972C-4C78-A871-FA540261A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3708" y="419785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いじめ欲求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6" name="Text Box 5">
            <a:extLst>
              <a:ext uri="{FF2B5EF4-FFF2-40B4-BE49-F238E27FC236}">
                <a16:creationId xmlns:a16="http://schemas.microsoft.com/office/drawing/2014/main" id="{CDA8B46F-6042-7FC3-9132-737018A69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970" y="4175721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集団内の特定人との共感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を拒否して孤立させ、他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の者の共感意識を強める</a:t>
            </a: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id="{59346DE9-206F-1990-7DBE-1A4C0F7C4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727" y="3276595"/>
            <a:ext cx="2434681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ブランドものや高額品</a:t>
            </a:r>
            <a:r>
              <a:rPr lang="ja-JP" altLang="en-US" sz="1200" b="1" dirty="0">
                <a:solidFill>
                  <a:srgbClr val="333300"/>
                </a:solidFill>
                <a:latin typeface="+mj-ea"/>
                <a:ea typeface="+mj-ea"/>
              </a:rPr>
              <a:t>、</a:t>
            </a:r>
            <a:endParaRPr lang="en-US" altLang="ja-JP" sz="1200" b="1" dirty="0">
              <a:solidFill>
                <a:srgbClr val="333300"/>
              </a:solidFill>
              <a:latin typeface="+mj-ea"/>
              <a:ea typeface="+mj-ea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華美な装飾などで身を飾り</a:t>
            </a:r>
            <a:r>
              <a:rPr lang="en-US" altLang="ja-JP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生身の弱さを隠す</a:t>
            </a:r>
          </a:p>
        </p:txBody>
      </p:sp>
      <p:sp>
        <p:nvSpPr>
          <p:cNvPr id="45" name="Text Box 16">
            <a:extLst>
              <a:ext uri="{FF2B5EF4-FFF2-40B4-BE49-F238E27FC236}">
                <a16:creationId xmlns:a16="http://schemas.microsoft.com/office/drawing/2014/main" id="{DCA9DC12-2642-55F0-0630-E727A26DD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11" y="5056264"/>
            <a:ext cx="1752600" cy="8494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支配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 （エゴ拡張） 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の欲求</a:t>
            </a: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11C09E3F-25A5-53C2-0424-5AC574ADA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30" y="5056006"/>
            <a:ext cx="248369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rIns="36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本来自分のものではない領域にも手を出し</a:t>
            </a:r>
            <a:r>
              <a:rPr lang="en-US" altLang="ja-JP" sz="1600" b="1" dirty="0">
                <a:solidFill>
                  <a:srgbClr val="66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自然や　他者を従えようとする</a:t>
            </a:r>
            <a:endParaRPr lang="en-US" altLang="ja-JP" sz="1600" b="1" dirty="0">
              <a:solidFill>
                <a:srgbClr val="66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7" name="Text Box 16">
            <a:extLst>
              <a:ext uri="{FF2B5EF4-FFF2-40B4-BE49-F238E27FC236}">
                <a16:creationId xmlns:a16="http://schemas.microsoft.com/office/drawing/2014/main" id="{78ED3D81-19FF-79FE-CFA1-3DAAAE00D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00" y="4153716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妄信欲求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8" name="Text Box 18">
            <a:extLst>
              <a:ext uri="{FF2B5EF4-FFF2-40B4-BE49-F238E27FC236}">
                <a16:creationId xmlns:a16="http://schemas.microsoft.com/office/drawing/2014/main" id="{F75C9F2C-EBA5-0885-45AB-FC6516E43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728" y="4153458"/>
            <a:ext cx="2454771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単純な理由を求めて信じ諸問題は陰謀のせいにし</a:t>
            </a:r>
            <a:endParaRPr lang="en-US" altLang="ja-JP" sz="16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複雑な現実から逃げる</a:t>
            </a:r>
          </a:p>
        </p:txBody>
      </p:sp>
      <p:sp>
        <p:nvSpPr>
          <p:cNvPr id="49" name="Text Box 16">
            <a:extLst>
              <a:ext uri="{FF2B5EF4-FFF2-40B4-BE49-F238E27FC236}">
                <a16:creationId xmlns:a16="http://schemas.microsoft.com/office/drawing/2014/main" id="{77FAF705-FD55-2D2A-F247-42CD51557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00" y="3247675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虚飾欲求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0" name="Text Box 3">
            <a:extLst>
              <a:ext uri="{FF2B5EF4-FFF2-40B4-BE49-F238E27FC236}">
                <a16:creationId xmlns:a16="http://schemas.microsoft.com/office/drawing/2014/main" id="{B2AAA0DF-BC55-03F9-6FA8-E557CCE87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134236"/>
            <a:ext cx="2332037" cy="8921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ねたみ</a:t>
            </a:r>
            <a:r>
              <a:rPr lang="en-US" altLang="ja-JP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/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嫉妬心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発散欲求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5C33BA0B-CB50-5DBA-2B2B-BA2A279F1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74" y="1183838"/>
            <a:ext cx="3240087" cy="852808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自然体で自分自身を生きている人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を羨ましく思う余り、その生き方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自体を否定し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その存在を憎む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ja-JP" altLang="en-US" sz="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669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2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2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build="p" animBg="1"/>
      <p:bldP spid="21" grpId="0" animBg="1" autoUpdateAnimBg="0"/>
      <p:bldP spid="26" grpId="0" build="p" animBg="1" autoUpdateAnimBg="0"/>
      <p:bldP spid="28" grpId="0" animBg="1"/>
      <p:bldP spid="29" grpId="0" build="p" animBg="1"/>
      <p:bldP spid="33" grpId="0" animBg="1"/>
      <p:bldP spid="34" grpId="0" build="p" animBg="1"/>
      <p:bldP spid="35" grpId="0" animBg="1"/>
      <p:bldP spid="36" grpId="0" build="p" animBg="1"/>
      <p:bldP spid="37" grpId="0" build="p" animBg="1" autoUpdateAnimBg="0"/>
      <p:bldP spid="45" grpId="0" animBg="1" autoUpdateAnimBg="0"/>
      <p:bldP spid="46" grpId="0" build="p" animBg="1" autoUpdateAnimBg="0"/>
      <p:bldP spid="47" grpId="0" animBg="1" autoUpdateAnimBg="0"/>
      <p:bldP spid="48" grpId="0" build="p" animBg="1" autoUpdateAnimBg="0"/>
      <p:bldP spid="49" grpId="0" animBg="1" autoUpdateAnimBg="0"/>
      <p:bldP spid="50" grpId="0" animBg="1" autoUpdateAnimBg="0"/>
      <p:bldP spid="51" grpId="0" build="p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2180" name="Text Box 4">
            <a:extLst>
              <a:ext uri="{FF2B5EF4-FFF2-40B4-BE49-F238E27FC236}">
                <a16:creationId xmlns:a16="http://schemas.microsoft.com/office/drawing/2014/main" id="{D63DDA34-DBC1-49D1-AC25-B99598096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19C26DB9-BD7B-40B3-ACFD-27B93035E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910371"/>
            <a:ext cx="230505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A32AA9C8-559A-AA54-77BF-E0211963A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5930939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76BD3F41-4EC6-7538-709C-6DC134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6219" y="5909914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何かの集団に属し、その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中の他者と共に、生きて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行きたいという欲求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BADCC205-EC2D-EA59-C5B1-12977265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巣作り欲求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B358A227-78C7-17D8-CE10-DECB040A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499897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自分に所属する居場所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（家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寝床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秘密基地</a:t>
            </a:r>
            <a:r>
              <a:rPr lang="en-US" altLang="ja-JP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…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）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を持ちたいという欲求</a:t>
            </a:r>
          </a:p>
        </p:txBody>
      </p:sp>
      <p:sp>
        <p:nvSpPr>
          <p:cNvPr id="13" name="AutoShape 24">
            <a:extLst>
              <a:ext uri="{FF2B5EF4-FFF2-40B4-BE49-F238E27FC236}">
                <a16:creationId xmlns:a16="http://schemas.microsoft.com/office/drawing/2014/main" id="{AD24A816-358B-0E7F-0C4D-64F553CC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BE377B97-FFFE-8F36-425F-271F4A1CD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500671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0928B27B-645B-F02E-146B-DE83023D0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4994082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他者から侵害されない、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己の領分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空間･時間･権利等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E896E33C-9519-45E4-CF11-66DD025A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E5EFFC35-6DF0-7AD4-E25D-9D37C7FA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98DACA8D-DA43-307B-5809-D284EF5E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8" y="4084548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21" name="AutoShape 24">
            <a:extLst>
              <a:ext uri="{FF2B5EF4-FFF2-40B4-BE49-F238E27FC236}">
                <a16:creationId xmlns:a16="http://schemas.microsoft.com/office/drawing/2014/main" id="{C637FAE0-C5EE-9E43-FB18-7E6FB7D2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057BF23F-854D-1B38-0BF8-55EFBB4A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79731DCC-9CE7-7A05-ABF8-FCAE97A40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00194AB8-5ABD-6AAD-8BC9-685CD2F6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id="{31064D03-B22D-01E2-B5C8-6D28B509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730AB10F-B631-CDC3-F4CC-93AD2442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317406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9" name="AutoShape 24">
            <a:extLst>
              <a:ext uri="{FF2B5EF4-FFF2-40B4-BE49-F238E27FC236}">
                <a16:creationId xmlns:a16="http://schemas.microsoft.com/office/drawing/2014/main" id="{DC4EE714-64F6-0C7F-B540-93F7F60D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DF3C0113-35E6-EB10-C0D6-6DF774A7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D5E671A-B218-09D2-0B44-F82E672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83A150A2-A0C8-E49C-978A-E40A3AAAB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49709BA3-C827-B315-27D4-E023FA713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6720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阿修羅の道に入って行く人も</a:t>
            </a:r>
            <a:r>
              <a:rPr lang="en-US" altLang="ja-JP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…</a:t>
            </a:r>
            <a:endParaRPr lang="ja-JP" altLang="en-US" sz="4800" dirty="0">
              <a:solidFill>
                <a:schemeClr val="tx2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4098" name="AutoShape 21">
            <a:extLst>
              <a:ext uri="{FF2B5EF4-FFF2-40B4-BE49-F238E27FC236}">
                <a16:creationId xmlns:a16="http://schemas.microsoft.com/office/drawing/2014/main" id="{1F2184AD-5C28-1BA6-C0AA-DEE2089C1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4099" name="AutoShape 22">
            <a:extLst>
              <a:ext uri="{FF2B5EF4-FFF2-40B4-BE49-F238E27FC236}">
                <a16:creationId xmlns:a16="http://schemas.microsoft.com/office/drawing/2014/main" id="{8367E292-E276-1135-AF3E-EE11E3DE9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7D855D46-5D03-AFD6-4D32-A3454BC1D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101" name="Text Box 3">
            <a:extLst>
              <a:ext uri="{FF2B5EF4-FFF2-40B4-BE49-F238E27FC236}">
                <a16:creationId xmlns:a16="http://schemas.microsoft.com/office/drawing/2014/main" id="{F16A482C-BFE9-3D64-6F17-F70518025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D884F4F4-6304-AB41-B233-EC18E8E2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3" name="AutoShape 23">
            <a:extLst>
              <a:ext uri="{FF2B5EF4-FFF2-40B4-BE49-F238E27FC236}">
                <a16:creationId xmlns:a16="http://schemas.microsoft.com/office/drawing/2014/main" id="{2AF11EF5-725E-0ADC-49FB-48AE5402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4" name="Text Box 25">
            <a:extLst>
              <a:ext uri="{FF2B5EF4-FFF2-40B4-BE49-F238E27FC236}">
                <a16:creationId xmlns:a16="http://schemas.microsoft.com/office/drawing/2014/main" id="{1EA6BA94-27BB-30A4-BDE6-C666A2FD2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他者と交わり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他者からの絶対評価を受けることで達成される</a:t>
            </a:r>
          </a:p>
        </p:txBody>
      </p:sp>
      <p:sp>
        <p:nvSpPr>
          <p:cNvPr id="4105" name="Text Box 24">
            <a:extLst>
              <a:ext uri="{FF2B5EF4-FFF2-40B4-BE49-F238E27FC236}">
                <a16:creationId xmlns:a16="http://schemas.microsoft.com/office/drawing/2014/main" id="{1A56AFBD-3141-787A-1684-2DB1DFE64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908968"/>
            <a:ext cx="9036050" cy="223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6" name="AutoShape 25">
            <a:extLst>
              <a:ext uri="{FF2B5EF4-FFF2-40B4-BE49-F238E27FC236}">
                <a16:creationId xmlns:a16="http://schemas.microsoft.com/office/drawing/2014/main" id="{519533EA-ABBD-CC80-7E7E-7421A6227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2968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7" name="AutoShape 26">
            <a:extLst>
              <a:ext uri="{FF2B5EF4-FFF2-40B4-BE49-F238E27FC236}">
                <a16:creationId xmlns:a16="http://schemas.microsoft.com/office/drawing/2014/main" id="{85EB1D0D-4182-FC1A-90E8-857096B0B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2989263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8" name="Text Box 27">
            <a:extLst>
              <a:ext uri="{FF2B5EF4-FFF2-40B4-BE49-F238E27FC236}">
                <a16:creationId xmlns:a16="http://schemas.microsoft.com/office/drawing/2014/main" id="{17115A1C-34E5-36C1-D028-59AB99F9C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13000"/>
            <a:ext cx="84248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ts val="963"/>
              </a:spcBef>
              <a:buFontTx/>
              <a:buNone/>
            </a:pPr>
            <a:r>
              <a:rPr lang="ja-JP" altLang="ja-JP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「個我」と「他者への優越」への執着</a:t>
            </a:r>
            <a:r>
              <a:rPr lang="en-US" altLang="ja-JP" sz="1600" dirty="0">
                <a:solidFill>
                  <a:srgbClr val="CC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､</a:t>
            </a:r>
            <a:r>
              <a:rPr lang="ja-JP" altLang="ja-JP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そのいずれも捨てられず、</a:t>
            </a:r>
            <a:r>
              <a:rPr lang="ja-JP" altLang="en-US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しかも我を張り続けられる</a:t>
            </a:r>
            <a:r>
              <a:rPr lang="ja-JP" altLang="ja-JP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人は</a:t>
            </a:r>
            <a:r>
              <a:rPr lang="en-US" altLang="ja-JP" sz="1600" dirty="0">
                <a:solidFill>
                  <a:srgbClr val="CC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CC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ja-JP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かけがえのない人間関係を結べないまま</a:t>
            </a:r>
            <a:r>
              <a:rPr lang="en-US" altLang="ja-JP" sz="1600" dirty="0">
                <a:solidFill>
                  <a:srgbClr val="CC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CC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周囲を巻き込んで</a:t>
            </a:r>
            <a:r>
              <a:rPr lang="ja-JP" altLang="en-US" sz="1600" dirty="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阿修羅道を進み続ける</a:t>
            </a:r>
            <a:endParaRPr lang="ja-JP" altLang="ja-JP" sz="1600" dirty="0"/>
          </a:p>
        </p:txBody>
      </p:sp>
      <p:sp>
        <p:nvSpPr>
          <p:cNvPr id="4109" name="AutoShape 28">
            <a:extLst>
              <a:ext uri="{FF2B5EF4-FFF2-40B4-BE49-F238E27FC236}">
                <a16:creationId xmlns:a16="http://schemas.microsoft.com/office/drawing/2014/main" id="{B351DC7A-A54C-5A78-C660-C3E57CE62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836613"/>
            <a:ext cx="3052762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守りの姿勢の場合</a:t>
            </a:r>
          </a:p>
        </p:txBody>
      </p:sp>
      <p:sp>
        <p:nvSpPr>
          <p:cNvPr id="4110" name="Text Box 29">
            <a:extLst>
              <a:ext uri="{FF2B5EF4-FFF2-40B4-BE49-F238E27FC236}">
                <a16:creationId xmlns:a16="http://schemas.microsoft.com/office/drawing/2014/main" id="{A8DDDEC4-C78B-40F3-F72E-DA11AAB3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1341438"/>
            <a:ext cx="1752600" cy="90487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資産の拡大に殉じる</a:t>
            </a:r>
            <a:endParaRPr lang="ja-JP" altLang="en-US" sz="1600" b="1">
              <a:solidFill>
                <a:srgbClr val="660066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11" name="Text Box 30">
            <a:extLst>
              <a:ext uri="{FF2B5EF4-FFF2-40B4-BE49-F238E27FC236}">
                <a16:creationId xmlns:a16="http://schemas.microsoft.com/office/drawing/2014/main" id="{3096F9B7-3757-E878-1DD5-704394DF9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327150"/>
            <a:ext cx="2351088" cy="916598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所得は消費せず貯金し</a:t>
            </a:r>
            <a:r>
              <a:rPr lang="en-US" altLang="ja-JP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空地･空家を抱え込み、</a:t>
            </a:r>
            <a:endParaRPr lang="en-US" altLang="ja-JP" sz="1600" b="1" dirty="0">
              <a:solidFill>
                <a:srgbClr val="660066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死ぬまで資産を増やす</a:t>
            </a:r>
          </a:p>
        </p:txBody>
      </p:sp>
      <p:sp>
        <p:nvSpPr>
          <p:cNvPr id="4113" name="AutoShape 31">
            <a:extLst>
              <a:ext uri="{FF2B5EF4-FFF2-40B4-BE49-F238E27FC236}">
                <a16:creationId xmlns:a16="http://schemas.microsoft.com/office/drawing/2014/main" id="{D551287A-27BD-25C9-C98A-245F8B16F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836613"/>
            <a:ext cx="3313113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990033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攻めの姿勢の場合</a:t>
            </a:r>
          </a:p>
        </p:txBody>
      </p:sp>
      <p:sp>
        <p:nvSpPr>
          <p:cNvPr id="4114" name="Text Box 32">
            <a:extLst>
              <a:ext uri="{FF2B5EF4-FFF2-40B4-BE49-F238E27FC236}">
                <a16:creationId xmlns:a16="http://schemas.microsoft.com/office/drawing/2014/main" id="{95D32CD1-B45C-3700-8C32-678ED6979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338263"/>
            <a:ext cx="1752600" cy="935037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660033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目先の利益を徹底追求</a:t>
            </a:r>
            <a:endParaRPr lang="ja-JP" altLang="en-US" sz="1600" b="1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15" name="Text Box 33">
            <a:extLst>
              <a:ext uri="{FF2B5EF4-FFF2-40B4-BE49-F238E27FC236}">
                <a16:creationId xmlns:a16="http://schemas.microsoft.com/office/drawing/2014/main" id="{2FBA2626-E8A8-361E-104C-7426F0899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1341438"/>
            <a:ext cx="2351087" cy="916598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拡販のための拡販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合理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化のための合理化で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永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遠の増収増益を目指す</a:t>
            </a:r>
          </a:p>
        </p:txBody>
      </p:sp>
      <p:sp>
        <p:nvSpPr>
          <p:cNvPr id="4116" name="AutoShape 26">
            <a:extLst>
              <a:ext uri="{FF2B5EF4-FFF2-40B4-BE49-F238E27FC236}">
                <a16:creationId xmlns:a16="http://schemas.microsoft.com/office/drawing/2014/main" id="{6BDE22FD-3FA4-B76F-4FD6-1EA12FAD2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23" y="3316862"/>
            <a:ext cx="8912954" cy="3463923"/>
          </a:xfrm>
          <a:prstGeom prst="star24">
            <a:avLst>
              <a:gd name="adj" fmla="val 46787"/>
            </a:avLst>
          </a:prstGeom>
          <a:solidFill>
            <a:schemeClr val="accent5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この阿修羅道に入った人ほど</a:t>
            </a:r>
            <a:endParaRPr lang="en-US" altLang="ja-JP" sz="4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“経済成長”を掲げ</a:t>
            </a:r>
            <a:r>
              <a:rPr lang="en-US" altLang="ja-JP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､</a:t>
            </a:r>
            <a:r>
              <a:rPr lang="ja-JP" altLang="en-US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競争を続けたがる。</a:t>
            </a:r>
            <a:endParaRPr lang="en-US" altLang="ja-JP" sz="4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お受験で点取り依存症になった人が、</a:t>
            </a:r>
            <a:endParaRPr lang="en-US" altLang="ja-JP" sz="40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社会人になってから陥りがち。</a:t>
            </a:r>
            <a:endParaRPr lang="en-US" altLang="ja-JP" sz="4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8009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41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4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41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 animBg="1"/>
      <p:bldP spid="4108" grpId="0"/>
      <p:bldP spid="4109" grpId="0"/>
      <p:bldP spid="4110" grpId="0" animBg="1"/>
      <p:bldP spid="4111" grpId="0" build="p" animBg="1"/>
      <p:bldP spid="4113" grpId="0"/>
      <p:bldP spid="4114" grpId="0" animBg="1"/>
      <p:bldP spid="4115" grpId="0" build="p" animBg="1"/>
      <p:bldP spid="4116" grpId="0" build="p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2180" name="Text Box 4">
            <a:extLst>
              <a:ext uri="{FF2B5EF4-FFF2-40B4-BE49-F238E27FC236}">
                <a16:creationId xmlns:a16="http://schemas.microsoft.com/office/drawing/2014/main" id="{D63DDA34-DBC1-49D1-AC25-B99598096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19C26DB9-BD7B-40B3-ACFD-27B93035E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910371"/>
            <a:ext cx="230505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A32AA9C8-559A-AA54-77BF-E0211963A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5930939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76BD3F41-4EC6-7538-709C-6DC134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6219" y="5909914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何かの集団に属し、その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中の他者と共に、生きて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行きたいという欲求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BADCC205-EC2D-EA59-C5B1-12977265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巣作り欲求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B358A227-78C7-17D8-CE10-DECB040A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499897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自分に所属する居場所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（家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寝床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秘密基地</a:t>
            </a:r>
            <a:r>
              <a:rPr lang="en-US" altLang="ja-JP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…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）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を持ちたいという欲求</a:t>
            </a:r>
          </a:p>
        </p:txBody>
      </p:sp>
      <p:sp>
        <p:nvSpPr>
          <p:cNvPr id="13" name="AutoShape 24">
            <a:extLst>
              <a:ext uri="{FF2B5EF4-FFF2-40B4-BE49-F238E27FC236}">
                <a16:creationId xmlns:a16="http://schemas.microsoft.com/office/drawing/2014/main" id="{AD24A816-358B-0E7F-0C4D-64F553CC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BE377B97-FFFE-8F36-425F-271F4A1CD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500671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0928B27B-645B-F02E-146B-DE83023D0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4994082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他者から侵害されない、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己の領分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空間･時間･権利等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E896E33C-9519-45E4-CF11-66DD025A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E5EFFC35-6DF0-7AD4-E25D-9D37C7FA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98DACA8D-DA43-307B-5809-D284EF5E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8" y="4084548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21" name="AutoShape 24">
            <a:extLst>
              <a:ext uri="{FF2B5EF4-FFF2-40B4-BE49-F238E27FC236}">
                <a16:creationId xmlns:a16="http://schemas.microsoft.com/office/drawing/2014/main" id="{C637FAE0-C5EE-9E43-FB18-7E6FB7D2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057BF23F-854D-1B38-0BF8-55EFBB4A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79731DCC-9CE7-7A05-ABF8-FCAE97A40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00194AB8-5ABD-6AAD-8BC9-685CD2F6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id="{31064D03-B22D-01E2-B5C8-6D28B509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730AB10F-B631-CDC3-F4CC-93AD2442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317406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9" name="AutoShape 24">
            <a:extLst>
              <a:ext uri="{FF2B5EF4-FFF2-40B4-BE49-F238E27FC236}">
                <a16:creationId xmlns:a16="http://schemas.microsoft.com/office/drawing/2014/main" id="{DC4EE714-64F6-0C7F-B540-93F7F60D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DF3C0113-35E6-EB10-C0D6-6DF774A7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D5E671A-B218-09D2-0B44-F82E672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83A150A2-A0C8-E49C-978A-E40A3AAAB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098" name="AutoShape 21">
            <a:extLst>
              <a:ext uri="{FF2B5EF4-FFF2-40B4-BE49-F238E27FC236}">
                <a16:creationId xmlns:a16="http://schemas.microsoft.com/office/drawing/2014/main" id="{1F2184AD-5C28-1BA6-C0AA-DEE2089C1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4099" name="AutoShape 22">
            <a:extLst>
              <a:ext uri="{FF2B5EF4-FFF2-40B4-BE49-F238E27FC236}">
                <a16:creationId xmlns:a16="http://schemas.microsoft.com/office/drawing/2014/main" id="{8367E292-E276-1135-AF3E-EE11E3DE9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7D855D46-5D03-AFD6-4D32-A3454BC1D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101" name="Text Box 3">
            <a:extLst>
              <a:ext uri="{FF2B5EF4-FFF2-40B4-BE49-F238E27FC236}">
                <a16:creationId xmlns:a16="http://schemas.microsoft.com/office/drawing/2014/main" id="{F16A482C-BFE9-3D64-6F17-F70518025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D884F4F4-6304-AB41-B233-EC18E8E2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3" name="AutoShape 23">
            <a:extLst>
              <a:ext uri="{FF2B5EF4-FFF2-40B4-BE49-F238E27FC236}">
                <a16:creationId xmlns:a16="http://schemas.microsoft.com/office/drawing/2014/main" id="{2AF11EF5-725E-0ADC-49FB-48AE5402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4" name="Text Box 25">
            <a:extLst>
              <a:ext uri="{FF2B5EF4-FFF2-40B4-BE49-F238E27FC236}">
                <a16:creationId xmlns:a16="http://schemas.microsoft.com/office/drawing/2014/main" id="{1EA6BA94-27BB-30A4-BDE6-C666A2FD2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他者と交わり</a:t>
            </a:r>
            <a:r>
              <a:rPr lang="en-US" altLang="ja-JP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 dirty="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他者からの絶対評価を受けることで達成される</a:t>
            </a:r>
          </a:p>
        </p:txBody>
      </p:sp>
      <p:sp>
        <p:nvSpPr>
          <p:cNvPr id="4117" name="Rectangle 14">
            <a:extLst>
              <a:ext uri="{FF2B5EF4-FFF2-40B4-BE49-F238E27FC236}">
                <a16:creationId xmlns:a16="http://schemas.microsoft.com/office/drawing/2014/main" id="{F59D08C7-E42B-79AA-2E63-516D74A9F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阿修羅</a:t>
            </a:r>
            <a:r>
              <a:rPr lang="ja-JP" altLang="en-US" sz="40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になれず</a:t>
            </a: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外道に堕ちる人も</a:t>
            </a:r>
          </a:p>
        </p:txBody>
      </p:sp>
      <p:sp>
        <p:nvSpPr>
          <p:cNvPr id="4118" name="Text Box 24">
            <a:extLst>
              <a:ext uri="{FF2B5EF4-FFF2-40B4-BE49-F238E27FC236}">
                <a16:creationId xmlns:a16="http://schemas.microsoft.com/office/drawing/2014/main" id="{B237F6FC-39BF-A4A7-910C-58E00B24F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" y="4072176"/>
            <a:ext cx="9036050" cy="27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19" name="AutoShape 25">
            <a:extLst>
              <a:ext uri="{FF2B5EF4-FFF2-40B4-BE49-F238E27FC236}">
                <a16:creationId xmlns:a16="http://schemas.microsoft.com/office/drawing/2014/main" id="{26202294-8839-EDCB-DA21-3ED055B6C50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76600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0" name="AutoShape 26">
            <a:extLst>
              <a:ext uri="{FF2B5EF4-FFF2-40B4-BE49-F238E27FC236}">
                <a16:creationId xmlns:a16="http://schemas.microsoft.com/office/drawing/2014/main" id="{22ACDEA1-EDC2-88BC-8A42-E833BA2CDE5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148263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1" name="Text Box 27">
            <a:extLst>
              <a:ext uri="{FF2B5EF4-FFF2-40B4-BE49-F238E27FC236}">
                <a16:creationId xmlns:a16="http://schemas.microsoft.com/office/drawing/2014/main" id="{426782A9-719D-8BC0-1FD3-FE7F1BDC5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5675"/>
            <a:ext cx="84248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「個我」と「他者への優越」への執着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そのいずれも捨てられず、かといって実現でもできない人は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かけがえのない人間関係を結べないまま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自己不全の泥沼に落ちていく</a:t>
            </a:r>
          </a:p>
        </p:txBody>
      </p:sp>
      <p:sp>
        <p:nvSpPr>
          <p:cNvPr id="4122" name="AutoShape 28">
            <a:extLst>
              <a:ext uri="{FF2B5EF4-FFF2-40B4-BE49-F238E27FC236}">
                <a16:creationId xmlns:a16="http://schemas.microsoft.com/office/drawing/2014/main" id="{B7FEC4A2-D954-60DA-F413-3A3BF6437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235575"/>
            <a:ext cx="3052762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自罰的な性格の場合</a:t>
            </a:r>
          </a:p>
        </p:txBody>
      </p:sp>
      <p:sp>
        <p:nvSpPr>
          <p:cNvPr id="4123" name="AutoShape 29">
            <a:extLst>
              <a:ext uri="{FF2B5EF4-FFF2-40B4-BE49-F238E27FC236}">
                <a16:creationId xmlns:a16="http://schemas.microsoft.com/office/drawing/2014/main" id="{F08BA427-5EC8-AAED-F8D9-82D88867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5230813"/>
            <a:ext cx="3313113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990033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他罰的な性格の場合</a:t>
            </a:r>
          </a:p>
        </p:txBody>
      </p:sp>
      <p:sp>
        <p:nvSpPr>
          <p:cNvPr id="4124" name="Text Box 30">
            <a:extLst>
              <a:ext uri="{FF2B5EF4-FFF2-40B4-BE49-F238E27FC236}">
                <a16:creationId xmlns:a16="http://schemas.microsoft.com/office/drawing/2014/main" id="{C1A99525-E036-6E24-6E36-D2C3F19C0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810250"/>
            <a:ext cx="1752600" cy="9350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落ちた犬を叩く欲求</a:t>
            </a:r>
            <a:endParaRPr lang="ja-JP" altLang="en-US" sz="1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5" name="Text Box 31">
            <a:extLst>
              <a:ext uri="{FF2B5EF4-FFF2-40B4-BE49-F238E27FC236}">
                <a16:creationId xmlns:a16="http://schemas.microsoft.com/office/drawing/2014/main" id="{1A91560A-3F05-C631-164E-19876316E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5805488"/>
            <a:ext cx="2351087" cy="916598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優越欲求を満たすため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弱い立場にある他者を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狙い撃ちにして貶める</a:t>
            </a:r>
          </a:p>
        </p:txBody>
      </p:sp>
      <p:sp>
        <p:nvSpPr>
          <p:cNvPr id="4126" name="Text Box 32">
            <a:extLst>
              <a:ext uri="{FF2B5EF4-FFF2-40B4-BE49-F238E27FC236}">
                <a16:creationId xmlns:a16="http://schemas.microsoft.com/office/drawing/2014/main" id="{337AA5F0-40BF-F43B-97C7-DD36EF032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5788025"/>
            <a:ext cx="1752600" cy="93821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ひきこもり欲求</a:t>
            </a:r>
            <a:endParaRPr lang="ja-JP" altLang="en-US" sz="1600" b="1">
              <a:solidFill>
                <a:srgbClr val="660066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7" name="Text Box 33">
            <a:extLst>
              <a:ext uri="{FF2B5EF4-FFF2-40B4-BE49-F238E27FC236}">
                <a16:creationId xmlns:a16="http://schemas.microsoft.com/office/drawing/2014/main" id="{9C3A8F9E-3E50-B909-B60A-0E0F63B25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797550"/>
            <a:ext cx="2351088" cy="916598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他人を傷つけず</a:t>
            </a:r>
            <a:r>
              <a:rPr lang="en-US" altLang="ja-JP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かつ個</a:t>
            </a:r>
            <a:endParaRPr lang="en-US" altLang="ja-JP" sz="1600" b="1" dirty="0">
              <a:solidFill>
                <a:srgbClr val="660066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我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(=</a:t>
            </a:r>
            <a:r>
              <a:rPr lang="ja-JP" altLang="en-US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エゴ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をも守るべく</a:t>
            </a:r>
            <a:r>
              <a:rPr lang="en-US" altLang="ja-JP" sz="1200" b="1" dirty="0">
                <a:solidFill>
                  <a:srgbClr val="660066"/>
                </a:solidFill>
                <a:latin typeface="+mj-ea"/>
                <a:ea typeface="+mj-ea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自分の領域に籠城する</a:t>
            </a:r>
          </a:p>
        </p:txBody>
      </p:sp>
      <p:sp>
        <p:nvSpPr>
          <p:cNvPr id="4128" name="AutoShape 26">
            <a:extLst>
              <a:ext uri="{FF2B5EF4-FFF2-40B4-BE49-F238E27FC236}">
                <a16:creationId xmlns:a16="http://schemas.microsoft.com/office/drawing/2014/main" id="{99E9A7D2-2A66-5CCE-CCFE-A0CE7C747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0" y="286142"/>
            <a:ext cx="8912954" cy="3785902"/>
          </a:xfrm>
          <a:prstGeom prst="star24">
            <a:avLst>
              <a:gd name="adj" fmla="val 46787"/>
            </a:avLst>
          </a:prstGeom>
          <a:solidFill>
            <a:schemeClr val="accent5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“優越”しなくても“ワクワク”</a:t>
            </a:r>
            <a:endParaRPr lang="en-US" altLang="ja-JP" sz="4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できることを実感して育てば、</a:t>
            </a:r>
            <a:endParaRPr lang="en-US" altLang="ja-JP" sz="4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自分のかけがえのなさを認めてくれる</a:t>
            </a:r>
            <a:endParaRPr lang="en-US" altLang="ja-JP" sz="40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他者と共に生きられるのだが</a:t>
            </a:r>
            <a:r>
              <a:rPr lang="en-US" altLang="ja-JP" sz="40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…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n-US" altLang="ja-JP" sz="2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9099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1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4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4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41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4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4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 animBg="1"/>
      <p:bldP spid="4121" grpId="0"/>
      <p:bldP spid="4122" grpId="0"/>
      <p:bldP spid="4123" grpId="0"/>
      <p:bldP spid="4124" grpId="0" animBg="1"/>
      <p:bldP spid="4125" grpId="0" build="p" animBg="1"/>
      <p:bldP spid="4126" grpId="0" animBg="1"/>
      <p:bldP spid="4127" grpId="0" build="p" animBg="1"/>
      <p:bldP spid="4128" grpId="0" build="p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F6090F5C-587F-DE69-550A-3DD9770B7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阿修羅</a:t>
            </a:r>
            <a:r>
              <a:rPr lang="ja-JP" altLang="en-US" sz="40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になれず</a:t>
            </a: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外道に堕ちる人も</a:t>
            </a:r>
          </a:p>
        </p:txBody>
      </p:sp>
      <p:sp>
        <p:nvSpPr>
          <p:cNvPr id="3762180" name="Text Box 4">
            <a:extLst>
              <a:ext uri="{FF2B5EF4-FFF2-40B4-BE49-F238E27FC236}">
                <a16:creationId xmlns:a16="http://schemas.microsoft.com/office/drawing/2014/main" id="{D63DDA34-DBC1-49D1-AC25-B99598096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19C26DB9-BD7B-40B3-ACFD-27B93035E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910371"/>
            <a:ext cx="230505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A32AA9C8-559A-AA54-77BF-E0211963A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5930939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76BD3F41-4EC6-7538-709C-6DC1342E7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6219" y="5909914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何かの集団に属し、その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中の他者と共に、生きて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行きたいという欲求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BADCC205-EC2D-EA59-C5B1-12977265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巣作り欲求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B358A227-78C7-17D8-CE10-DECB040A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499897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自分に所属する居場所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（家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寝床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秘密基地</a:t>
            </a:r>
            <a:r>
              <a:rPr lang="en-US" altLang="ja-JP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…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）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を持ちたいという欲求</a:t>
            </a:r>
          </a:p>
        </p:txBody>
      </p:sp>
      <p:sp>
        <p:nvSpPr>
          <p:cNvPr id="13" name="AutoShape 24">
            <a:extLst>
              <a:ext uri="{FF2B5EF4-FFF2-40B4-BE49-F238E27FC236}">
                <a16:creationId xmlns:a16="http://schemas.microsoft.com/office/drawing/2014/main" id="{AD24A816-358B-0E7F-0C4D-64F553CC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BE377B97-FFFE-8F36-425F-271F4A1CD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500671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0928B27B-645B-F02E-146B-DE83023D0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4994082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他者から侵害されない、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己の領分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空間･時間･権利等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E896E33C-9519-45E4-CF11-66DD025A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E5EFFC35-6DF0-7AD4-E25D-9D37C7FA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98DACA8D-DA43-307B-5809-D284EF5E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8" y="4084548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21" name="AutoShape 24">
            <a:extLst>
              <a:ext uri="{FF2B5EF4-FFF2-40B4-BE49-F238E27FC236}">
                <a16:creationId xmlns:a16="http://schemas.microsoft.com/office/drawing/2014/main" id="{C637FAE0-C5EE-9E43-FB18-7E6FB7D2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057BF23F-854D-1B38-0BF8-55EFBB4A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79731DCC-9CE7-7A05-ABF8-FCAE97A40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00194AB8-5ABD-6AAD-8BC9-685CD2F6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id="{31064D03-B22D-01E2-B5C8-6D28B509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730AB10F-B631-CDC3-F4CC-93AD24420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317406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9" name="AutoShape 24">
            <a:extLst>
              <a:ext uri="{FF2B5EF4-FFF2-40B4-BE49-F238E27FC236}">
                <a16:creationId xmlns:a16="http://schemas.microsoft.com/office/drawing/2014/main" id="{DC4EE714-64F6-0C7F-B540-93F7F60D7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DF3C0113-35E6-EB10-C0D6-6DF774A7B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D5E671A-B218-09D2-0B44-F82E672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83A150A2-A0C8-E49C-978A-E40A3AAAB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098" name="AutoShape 21">
            <a:extLst>
              <a:ext uri="{FF2B5EF4-FFF2-40B4-BE49-F238E27FC236}">
                <a16:creationId xmlns:a16="http://schemas.microsoft.com/office/drawing/2014/main" id="{1F2184AD-5C28-1BA6-C0AA-DEE2089C1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4099" name="AutoShape 22">
            <a:extLst>
              <a:ext uri="{FF2B5EF4-FFF2-40B4-BE49-F238E27FC236}">
                <a16:creationId xmlns:a16="http://schemas.microsoft.com/office/drawing/2014/main" id="{8367E292-E276-1135-AF3E-EE11E3DE9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7D855D46-5D03-AFD6-4D32-A3454BC1D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101" name="Text Box 3">
            <a:extLst>
              <a:ext uri="{FF2B5EF4-FFF2-40B4-BE49-F238E27FC236}">
                <a16:creationId xmlns:a16="http://schemas.microsoft.com/office/drawing/2014/main" id="{F16A482C-BFE9-3D64-6F17-F70518025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D884F4F4-6304-AB41-B233-EC18E8E2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3" name="AutoShape 23">
            <a:extLst>
              <a:ext uri="{FF2B5EF4-FFF2-40B4-BE49-F238E27FC236}">
                <a16:creationId xmlns:a16="http://schemas.microsoft.com/office/drawing/2014/main" id="{2AF11EF5-725E-0ADC-49FB-48AE5402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4" name="Text Box 25">
            <a:extLst>
              <a:ext uri="{FF2B5EF4-FFF2-40B4-BE49-F238E27FC236}">
                <a16:creationId xmlns:a16="http://schemas.microsoft.com/office/drawing/2014/main" id="{1EA6BA94-27BB-30A4-BDE6-C666A2FD2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他者との交わり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　絶対評価なしでは達成できない</a:t>
            </a:r>
          </a:p>
        </p:txBody>
      </p:sp>
      <p:sp>
        <p:nvSpPr>
          <p:cNvPr id="4118" name="Text Box 24">
            <a:extLst>
              <a:ext uri="{FF2B5EF4-FFF2-40B4-BE49-F238E27FC236}">
                <a16:creationId xmlns:a16="http://schemas.microsoft.com/office/drawing/2014/main" id="{B237F6FC-39BF-A4A7-910C-58E00B24F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" y="4072176"/>
            <a:ext cx="9036050" cy="27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19" name="AutoShape 25">
            <a:extLst>
              <a:ext uri="{FF2B5EF4-FFF2-40B4-BE49-F238E27FC236}">
                <a16:creationId xmlns:a16="http://schemas.microsoft.com/office/drawing/2014/main" id="{26202294-8839-EDCB-DA21-3ED055B6C50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76600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0" name="AutoShape 26">
            <a:extLst>
              <a:ext uri="{FF2B5EF4-FFF2-40B4-BE49-F238E27FC236}">
                <a16:creationId xmlns:a16="http://schemas.microsoft.com/office/drawing/2014/main" id="{22ACDEA1-EDC2-88BC-8A42-E833BA2CDE5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148263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1" name="Text Box 27">
            <a:extLst>
              <a:ext uri="{FF2B5EF4-FFF2-40B4-BE49-F238E27FC236}">
                <a16:creationId xmlns:a16="http://schemas.microsoft.com/office/drawing/2014/main" id="{426782A9-719D-8BC0-1FD3-FE7F1BDC5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5675"/>
            <a:ext cx="84248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「個我」と「他者への優越」への執着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そのいずれも捨てられず、かといって実現でもできない人は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かけがえのない人間関係を結べないまま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自己不全の泥沼に落ちていく</a:t>
            </a:r>
          </a:p>
        </p:txBody>
      </p:sp>
      <p:sp>
        <p:nvSpPr>
          <p:cNvPr id="4122" name="AutoShape 28">
            <a:extLst>
              <a:ext uri="{FF2B5EF4-FFF2-40B4-BE49-F238E27FC236}">
                <a16:creationId xmlns:a16="http://schemas.microsoft.com/office/drawing/2014/main" id="{B7FEC4A2-D954-60DA-F413-3A3BF6437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235575"/>
            <a:ext cx="3052762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自罰的な性格の場合</a:t>
            </a:r>
          </a:p>
        </p:txBody>
      </p:sp>
      <p:sp>
        <p:nvSpPr>
          <p:cNvPr id="4123" name="AutoShape 29">
            <a:extLst>
              <a:ext uri="{FF2B5EF4-FFF2-40B4-BE49-F238E27FC236}">
                <a16:creationId xmlns:a16="http://schemas.microsoft.com/office/drawing/2014/main" id="{F08BA427-5EC8-AAED-F8D9-82D88867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5230813"/>
            <a:ext cx="3313113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990033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他罰的な性格の場合</a:t>
            </a:r>
          </a:p>
        </p:txBody>
      </p:sp>
      <p:sp>
        <p:nvSpPr>
          <p:cNvPr id="4124" name="Text Box 30">
            <a:extLst>
              <a:ext uri="{FF2B5EF4-FFF2-40B4-BE49-F238E27FC236}">
                <a16:creationId xmlns:a16="http://schemas.microsoft.com/office/drawing/2014/main" id="{C1A99525-E036-6E24-6E36-D2C3F19C0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810250"/>
            <a:ext cx="1752600" cy="9350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落ちた犬を叩く欲求</a:t>
            </a:r>
            <a:endParaRPr lang="ja-JP" altLang="en-US" sz="1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5" name="Text Box 31">
            <a:extLst>
              <a:ext uri="{FF2B5EF4-FFF2-40B4-BE49-F238E27FC236}">
                <a16:creationId xmlns:a16="http://schemas.microsoft.com/office/drawing/2014/main" id="{1A91560A-3F05-C631-164E-19876316E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5805488"/>
            <a:ext cx="2351087" cy="916598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優越欲求を満たすため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弱い立場にある他者を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狙い撃ちにして貶める</a:t>
            </a:r>
          </a:p>
        </p:txBody>
      </p:sp>
      <p:sp>
        <p:nvSpPr>
          <p:cNvPr id="4126" name="Text Box 32">
            <a:extLst>
              <a:ext uri="{FF2B5EF4-FFF2-40B4-BE49-F238E27FC236}">
                <a16:creationId xmlns:a16="http://schemas.microsoft.com/office/drawing/2014/main" id="{337AA5F0-40BF-F43B-97C7-DD36EF032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5788025"/>
            <a:ext cx="1752600" cy="93821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ひきこもり欲求</a:t>
            </a:r>
            <a:endParaRPr lang="ja-JP" altLang="en-US" sz="1600" b="1">
              <a:solidFill>
                <a:srgbClr val="660066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7" name="Text Box 33">
            <a:extLst>
              <a:ext uri="{FF2B5EF4-FFF2-40B4-BE49-F238E27FC236}">
                <a16:creationId xmlns:a16="http://schemas.microsoft.com/office/drawing/2014/main" id="{9C3A8F9E-3E50-B909-B60A-0E0F63B25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797550"/>
            <a:ext cx="2351088" cy="916598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他人を傷つけず</a:t>
            </a:r>
            <a:r>
              <a:rPr lang="en-US" altLang="ja-JP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かつ個</a:t>
            </a:r>
            <a:endParaRPr lang="en-US" altLang="ja-JP" sz="1600" b="1" dirty="0">
              <a:solidFill>
                <a:srgbClr val="660066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我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(=</a:t>
            </a:r>
            <a:r>
              <a:rPr lang="ja-JP" altLang="en-US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エゴ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をも守るべく</a:t>
            </a:r>
            <a:r>
              <a:rPr lang="en-US" altLang="ja-JP" sz="1200" b="1" dirty="0">
                <a:solidFill>
                  <a:srgbClr val="660066"/>
                </a:solidFill>
                <a:latin typeface="+mj-ea"/>
                <a:ea typeface="+mj-ea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自分の領域に籠城する</a:t>
            </a:r>
          </a:p>
        </p:txBody>
      </p:sp>
      <p:sp>
        <p:nvSpPr>
          <p:cNvPr id="4129" name="Rectangle 39">
            <a:extLst>
              <a:ext uri="{FF2B5EF4-FFF2-40B4-BE49-F238E27FC236}">
                <a16:creationId xmlns:a16="http://schemas.microsoft.com/office/drawing/2014/main" id="{AB06D7E7-1504-9828-1EAE-A5ADECBF3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44624"/>
            <a:ext cx="9145588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９段階目への梯子は“ユルいつながり”</a:t>
            </a:r>
          </a:p>
        </p:txBody>
      </p:sp>
      <p:sp>
        <p:nvSpPr>
          <p:cNvPr id="4131" name="AutoShape 36">
            <a:extLst>
              <a:ext uri="{FF2B5EF4-FFF2-40B4-BE49-F238E27FC236}">
                <a16:creationId xmlns:a16="http://schemas.microsoft.com/office/drawing/2014/main" id="{86BC7959-8013-85F9-69DA-F8B04C542EB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700808"/>
            <a:ext cx="827088" cy="3959225"/>
          </a:xfrm>
          <a:prstGeom prst="curvedRightArrow">
            <a:avLst>
              <a:gd name="adj1" fmla="val 95739"/>
              <a:gd name="adj2" fmla="val 191478"/>
              <a:gd name="adj3" fmla="val 33333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32" name="AutoShape 37">
            <a:extLst>
              <a:ext uri="{FF2B5EF4-FFF2-40B4-BE49-F238E27FC236}">
                <a16:creationId xmlns:a16="http://schemas.microsoft.com/office/drawing/2014/main" id="{5B675187-E49B-EAC3-3D24-31AF36D951FD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932363" y="1700808"/>
            <a:ext cx="792162" cy="3959225"/>
          </a:xfrm>
          <a:prstGeom prst="curvedRightArrow">
            <a:avLst>
              <a:gd name="adj1" fmla="val 99960"/>
              <a:gd name="adj2" fmla="val 199920"/>
              <a:gd name="adj3" fmla="val 33333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33" name="AutoShape 38">
            <a:extLst>
              <a:ext uri="{FF2B5EF4-FFF2-40B4-BE49-F238E27FC236}">
                <a16:creationId xmlns:a16="http://schemas.microsoft.com/office/drawing/2014/main" id="{95D1B33B-40CF-99C5-5C41-8C4568006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132856"/>
            <a:ext cx="5178425" cy="3591806"/>
          </a:xfrm>
          <a:prstGeom prst="star16">
            <a:avLst>
              <a:gd name="adj" fmla="val 44181"/>
            </a:avLst>
          </a:prstGeom>
          <a:solidFill>
            <a:srgbClr val="FFCC66"/>
          </a:solidFill>
          <a:ln w="38100" algn="ctr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人とユルく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つながり、感謝　され、楽しかった経験を、重ねることで上に行ける</a:t>
            </a:r>
          </a:p>
        </p:txBody>
      </p:sp>
    </p:spTree>
    <p:extLst>
      <p:ext uri="{BB962C8B-B14F-4D97-AF65-F5344CB8AC3E}">
        <p14:creationId xmlns:p14="http://schemas.microsoft.com/office/powerpoint/2010/main" val="4240977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 animBg="1"/>
      <p:bldP spid="413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0F392-E227-59C1-2819-1352CF776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9236AA7F-FD36-454B-AC91-09F63977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阿修羅</a:t>
            </a:r>
            <a:r>
              <a:rPr lang="ja-JP" altLang="en-US" sz="40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になれず</a:t>
            </a:r>
            <a:r>
              <a:rPr lang="ja-JP" altLang="en-US" sz="4800" dirty="0">
                <a:solidFill>
                  <a:schemeClr val="tx2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外道に堕ちる人も</a:t>
            </a:r>
          </a:p>
        </p:txBody>
      </p:sp>
      <p:sp>
        <p:nvSpPr>
          <p:cNvPr id="3762180" name="Text Box 4">
            <a:extLst>
              <a:ext uri="{FF2B5EF4-FFF2-40B4-BE49-F238E27FC236}">
                <a16:creationId xmlns:a16="http://schemas.microsoft.com/office/drawing/2014/main" id="{D01275CC-03A5-C63C-BE65-5BF94B59C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910371"/>
            <a:ext cx="1752600" cy="83099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生存欲求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762181" name="Text Box 5">
            <a:extLst>
              <a:ext uri="{FF2B5EF4-FFF2-40B4-BE49-F238E27FC236}">
                <a16:creationId xmlns:a16="http://schemas.microsoft.com/office/drawing/2014/main" id="{AA276921-9839-23D8-4467-53739F6D6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910371"/>
            <a:ext cx="230505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食べて寝て、生き続け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たいという、最も基本　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的で本能的な欲求</a:t>
            </a: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2368F483-3DE8-9A6A-880A-EF45F7AF3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5930939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059ADE88-23FB-15A4-C5DC-6B0A3F144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6219" y="5909914"/>
            <a:ext cx="2486780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何かの集団に属し、その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中の他者と共に、生きて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行きたいという欲求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893560B7-5161-DD3E-8C6C-EE6C6EAB0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23" y="5011613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巣作り欲求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F654A865-94AB-AC32-AFAE-E3945D23B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499897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自分に所属する居場所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（家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寝床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秘密基地</a:t>
            </a:r>
            <a:r>
              <a:rPr lang="en-US" altLang="ja-JP" sz="14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…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）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を持ちたいという欲求</a:t>
            </a:r>
          </a:p>
        </p:txBody>
      </p:sp>
      <p:sp>
        <p:nvSpPr>
          <p:cNvPr id="13" name="AutoShape 24">
            <a:extLst>
              <a:ext uri="{FF2B5EF4-FFF2-40B4-BE49-F238E27FC236}">
                <a16:creationId xmlns:a16="http://schemas.microsoft.com/office/drawing/2014/main" id="{1C275498-1210-16A4-700C-EBD38E99E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5850"/>
            <a:ext cx="457200" cy="194647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05DC20CC-6F7C-01C6-538D-6E6CE467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5006718"/>
            <a:ext cx="1752600" cy="8125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個我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（</a:t>
            </a:r>
            <a:r>
              <a:rPr lang="en-US" altLang="ja-JP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=</a:t>
            </a:r>
            <a:r>
              <a:rPr lang="ja-JP" alt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エゴ）</a:t>
            </a: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確立の欲求</a:t>
            </a: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71EB3B1C-D4B6-A1F2-5FB6-DE7C8B66F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7" y="4994082"/>
            <a:ext cx="2473563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他者から侵害されない、　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己の領分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空間･時間･権利等</a:t>
            </a:r>
            <a:r>
              <a:rPr lang="en-US" altLang="ja-JP" sz="13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を保持したいという欲求</a:t>
            </a:r>
          </a:p>
        </p:txBody>
      </p:sp>
      <p:sp>
        <p:nvSpPr>
          <p:cNvPr id="18" name="AutoShape 24">
            <a:extLst>
              <a:ext uri="{FF2B5EF4-FFF2-40B4-BE49-F238E27FC236}">
                <a16:creationId xmlns:a16="http://schemas.microsoft.com/office/drawing/2014/main" id="{1ADE6952-03F0-4038-0C44-EFB3F50C5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5762565"/>
            <a:ext cx="457200" cy="219814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C8986822-8310-B292-5490-203EAE600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98" y="4097184"/>
            <a:ext cx="1752600" cy="800219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想像欲求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2EA42448-90B5-FE50-6043-4F4A20FA8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818" y="4084548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30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ものごとの原因や因果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関係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過去や未来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未知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の世界を想像する欲求</a:t>
            </a:r>
          </a:p>
        </p:txBody>
      </p:sp>
      <p:sp>
        <p:nvSpPr>
          <p:cNvPr id="21" name="AutoShape 24">
            <a:extLst>
              <a:ext uri="{FF2B5EF4-FFF2-40B4-BE49-F238E27FC236}">
                <a16:creationId xmlns:a16="http://schemas.microsoft.com/office/drawing/2014/main" id="{08FE69F5-2AB2-9038-B00F-7BADBFD2D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075" y="4822967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4B99CD98-EDD3-5A2E-9358-95708EA24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92" y="4117912"/>
            <a:ext cx="1752600" cy="80021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共感欲求</a:t>
            </a:r>
            <a:endParaRPr lang="ja-JP" altLang="en-US" sz="1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E4D87F4E-4F78-25F0-A457-6BB03CF57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269" y="4825812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410626D0-A12C-9BFD-5751-75BF97FAE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096886"/>
            <a:ext cx="2473563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集団内で</a:t>
            </a:r>
            <a:r>
              <a:rPr lang="ja-JP" altLang="en-US" sz="12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存在を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認知され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endParaRPr lang="en-US" altLang="ja-JP" sz="4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他に共感し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他から共感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もされたいという欲求</a:t>
            </a: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id="{F4749769-C88F-8FC5-8C5C-0629BB11E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3186703"/>
            <a:ext cx="1752600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2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お守り欲求</a:t>
            </a:r>
            <a:endParaRPr lang="ja-JP" altLang="en-US" sz="16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66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3218AB59-F7F3-8AAE-52C4-85DE38FA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943" y="3174067"/>
            <a:ext cx="2321158" cy="83099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シンボル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服飾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小物など</a:t>
            </a:r>
            <a:r>
              <a:rPr lang="en-US" altLang="ja-JP" sz="1200" b="1" dirty="0"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身に着けることで己を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補強したいという欲求</a:t>
            </a:r>
          </a:p>
        </p:txBody>
      </p:sp>
      <p:sp>
        <p:nvSpPr>
          <p:cNvPr id="29" name="AutoShape 24">
            <a:extLst>
              <a:ext uri="{FF2B5EF4-FFF2-40B4-BE49-F238E27FC236}">
                <a16:creationId xmlns:a16="http://schemas.microsoft.com/office/drawing/2014/main" id="{424F72BA-4FCB-9147-2697-B519E71E4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89" y="3912486"/>
            <a:ext cx="457200" cy="223308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BE05B54C-AE3D-AACC-37DA-F40B532E5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363" y="3202699"/>
            <a:ext cx="1752600" cy="81868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優劣がつく指標 　での</a:t>
            </a: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優越欲求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112CFE88-1D53-6673-8194-52A33A20D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163" y="3207166"/>
            <a:ext cx="2503616" cy="83099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金･地位･学歴･身分など</a:t>
            </a:r>
            <a:r>
              <a:rPr lang="en-US" altLang="ja-JP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優劣が比較できる指標で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他に勝りたいとの欲求</a:t>
            </a:r>
          </a:p>
        </p:txBody>
      </p:sp>
      <p:sp>
        <p:nvSpPr>
          <p:cNvPr id="30" name="AutoShape 24">
            <a:extLst>
              <a:ext uri="{FF2B5EF4-FFF2-40B4-BE49-F238E27FC236}">
                <a16:creationId xmlns:a16="http://schemas.microsoft.com/office/drawing/2014/main" id="{B2E65826-7F4F-D006-686C-98CDD953E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325" y="3932599"/>
            <a:ext cx="457200" cy="257969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098" name="AutoShape 21">
            <a:extLst>
              <a:ext uri="{FF2B5EF4-FFF2-40B4-BE49-F238E27FC236}">
                <a16:creationId xmlns:a16="http://schemas.microsoft.com/office/drawing/2014/main" id="{21DBFAB0-3CB6-4268-5927-7C8BAAFF0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2591281"/>
            <a:ext cx="3052762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独りで居ても湧く欲求</a:t>
            </a:r>
          </a:p>
        </p:txBody>
      </p:sp>
      <p:sp>
        <p:nvSpPr>
          <p:cNvPr id="4099" name="AutoShape 22">
            <a:extLst>
              <a:ext uri="{FF2B5EF4-FFF2-40B4-BE49-F238E27FC236}">
                <a16:creationId xmlns:a16="http://schemas.microsoft.com/office/drawing/2014/main" id="{727C0EB1-2146-C75E-84BE-6E84C5260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2597929"/>
            <a:ext cx="3313113" cy="51077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集団の中で抱く欲求</a:t>
            </a:r>
          </a:p>
        </p:txBody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A45BCDDA-DFD2-27F3-2C98-801B02ECC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086629"/>
            <a:ext cx="3240088" cy="883585"/>
          </a:xfrm>
          <a:prstGeom prst="rect">
            <a:avLst/>
          </a:prstGeom>
          <a:solidFill>
            <a:srgbClr val="CCFFFF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33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自他の比較にこだわらず、自分に自然体で満ち足り、その上で他者と自然体で認め合いたいとの欲求</a:t>
            </a:r>
            <a:endParaRPr lang="en-US" altLang="ja-JP" sz="16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101" name="Text Box 3">
            <a:extLst>
              <a:ext uri="{FF2B5EF4-FFF2-40B4-BE49-F238E27FC236}">
                <a16:creationId xmlns:a16="http://schemas.microsoft.com/office/drawing/2014/main" id="{CC72687C-F79D-F7FF-74FB-0FB57C71E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86629"/>
            <a:ext cx="2332038" cy="879475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かけがえのない人生への欲求</a:t>
            </a:r>
            <a:endParaRPr lang="ja-JP" altLang="en-US" sz="1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8FBF826B-0BA1-39D2-5E17-C9718C9D5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72466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3" name="AutoShape 23">
            <a:extLst>
              <a:ext uri="{FF2B5EF4-FFF2-40B4-BE49-F238E27FC236}">
                <a16:creationId xmlns:a16="http://schemas.microsoft.com/office/drawing/2014/main" id="{C3C6FB37-7748-6FD9-B4E2-66EC6D8D3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094691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04" name="Text Box 25">
            <a:extLst>
              <a:ext uri="{FF2B5EF4-FFF2-40B4-BE49-F238E27FC236}">
                <a16:creationId xmlns:a16="http://schemas.microsoft.com/office/drawing/2014/main" id="{51C47000-21E9-6F7B-9B1E-5EE6AA66E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942166"/>
            <a:ext cx="3240088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003300"/>
                </a:solidFill>
                <a:latin typeface="Times New Roman" panose="02020603050405020304" pitchFamily="18" charset="0"/>
                <a:ea typeface="HGS創英角ﾎﾟｯﾌﾟ体" panose="040B0A00000000000000" pitchFamily="50" charset="-128"/>
              </a:rPr>
              <a:t>点数化できる優越ではなく、比較できないかけがえのなさ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(=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代りがいない自分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代わりがいない相手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満ち足りた人間関係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)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を目指す欲求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⇒ 他者との交わり</a:t>
            </a:r>
            <a:r>
              <a:rPr lang="en-US" altLang="ja-JP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0033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他者からの　絶対評価なしでは達成できない</a:t>
            </a:r>
          </a:p>
        </p:txBody>
      </p:sp>
      <p:sp>
        <p:nvSpPr>
          <p:cNvPr id="4118" name="Text Box 24">
            <a:extLst>
              <a:ext uri="{FF2B5EF4-FFF2-40B4-BE49-F238E27FC236}">
                <a16:creationId xmlns:a16="http://schemas.microsoft.com/office/drawing/2014/main" id="{1D468A30-9783-2FE1-2471-75DC332D8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" y="4072176"/>
            <a:ext cx="9036050" cy="27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ja-JP" sz="1200" b="1">
              <a:solidFill>
                <a:srgbClr val="006699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19" name="AutoShape 25">
            <a:extLst>
              <a:ext uri="{FF2B5EF4-FFF2-40B4-BE49-F238E27FC236}">
                <a16:creationId xmlns:a16="http://schemas.microsoft.com/office/drawing/2014/main" id="{03DAB683-94F6-F812-8507-388CC581F33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76600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0" name="AutoShape 26">
            <a:extLst>
              <a:ext uri="{FF2B5EF4-FFF2-40B4-BE49-F238E27FC236}">
                <a16:creationId xmlns:a16="http://schemas.microsoft.com/office/drawing/2014/main" id="{C266DF40-2FB1-8500-0A05-ADEBDBE28A5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148263" y="4365625"/>
            <a:ext cx="457200" cy="381000"/>
          </a:xfrm>
          <a:prstGeom prst="upArrow">
            <a:avLst>
              <a:gd name="adj1" fmla="val 54861"/>
              <a:gd name="adj2" fmla="val 53333"/>
            </a:avLst>
          </a:prstGeom>
          <a:solidFill>
            <a:srgbClr val="FFFF99">
              <a:alpha val="50195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21" name="Text Box 27">
            <a:extLst>
              <a:ext uri="{FF2B5EF4-FFF2-40B4-BE49-F238E27FC236}">
                <a16:creationId xmlns:a16="http://schemas.microsoft.com/office/drawing/2014/main" id="{6CB82B8D-515F-E219-31D9-200149F2F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5675"/>
            <a:ext cx="84248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「個我」と「他者への優越」への執着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そのいずれも捨てられず、かといって実現でもできない人は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かけがえのない人間関係を結べないまま</a:t>
            </a:r>
            <a:r>
              <a:rPr lang="en-US" altLang="ja-JP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､</a:t>
            </a:r>
            <a:r>
              <a:rPr lang="ja-JP" altLang="en-US" sz="1600">
                <a:solidFill>
                  <a:srgbClr val="CC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自己不全の泥沼に落ちていく</a:t>
            </a:r>
          </a:p>
        </p:txBody>
      </p:sp>
      <p:sp>
        <p:nvSpPr>
          <p:cNvPr id="4122" name="AutoShape 28">
            <a:extLst>
              <a:ext uri="{FF2B5EF4-FFF2-40B4-BE49-F238E27FC236}">
                <a16:creationId xmlns:a16="http://schemas.microsoft.com/office/drawing/2014/main" id="{992BB8C6-DCF5-6F45-0C6A-CBBF414C0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235575"/>
            <a:ext cx="3052762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自罰的な性格の場合</a:t>
            </a:r>
          </a:p>
        </p:txBody>
      </p:sp>
      <p:sp>
        <p:nvSpPr>
          <p:cNvPr id="4123" name="AutoShape 29">
            <a:extLst>
              <a:ext uri="{FF2B5EF4-FFF2-40B4-BE49-F238E27FC236}">
                <a16:creationId xmlns:a16="http://schemas.microsoft.com/office/drawing/2014/main" id="{8A515141-0BFD-0284-4492-A30B5BEB7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5230813"/>
            <a:ext cx="3313113" cy="4984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ja-JP" altLang="en-US" sz="2400" b="1">
                <a:solidFill>
                  <a:srgbClr val="990033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他罰的な性格の場合</a:t>
            </a:r>
          </a:p>
        </p:txBody>
      </p:sp>
      <p:sp>
        <p:nvSpPr>
          <p:cNvPr id="4124" name="Text Box 30">
            <a:extLst>
              <a:ext uri="{FF2B5EF4-FFF2-40B4-BE49-F238E27FC236}">
                <a16:creationId xmlns:a16="http://schemas.microsoft.com/office/drawing/2014/main" id="{9D8B7CE2-DCAF-7210-4CCF-648B652FA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810250"/>
            <a:ext cx="1752600" cy="9350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660033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落ちた犬を叩く欲求</a:t>
            </a:r>
            <a:endParaRPr lang="ja-JP" altLang="en-US" sz="16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660033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5" name="Text Box 31">
            <a:extLst>
              <a:ext uri="{FF2B5EF4-FFF2-40B4-BE49-F238E27FC236}">
                <a16:creationId xmlns:a16="http://schemas.microsoft.com/office/drawing/2014/main" id="{CED42B45-BDED-16C2-28C6-D0D9D63FA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5805488"/>
            <a:ext cx="2351087" cy="916598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優越欲求を満たすため</a:t>
            </a:r>
            <a:r>
              <a:rPr lang="en-US" altLang="ja-JP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弱い立場にある他者を</a:t>
            </a:r>
            <a:endParaRPr lang="en-US" altLang="ja-JP" sz="1600" b="1" dirty="0">
              <a:solidFill>
                <a:srgbClr val="660033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33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狙い撃ちにして貶める</a:t>
            </a:r>
          </a:p>
        </p:txBody>
      </p:sp>
      <p:sp>
        <p:nvSpPr>
          <p:cNvPr id="4126" name="Text Box 32">
            <a:extLst>
              <a:ext uri="{FF2B5EF4-FFF2-40B4-BE49-F238E27FC236}">
                <a16:creationId xmlns:a16="http://schemas.microsoft.com/office/drawing/2014/main" id="{B415E954-65B6-ADEA-A597-15B47FEF5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5788025"/>
            <a:ext cx="1752600" cy="93821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660066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ひきこもり欲求</a:t>
            </a:r>
            <a:endParaRPr lang="ja-JP" altLang="en-US" sz="1600" b="1">
              <a:solidFill>
                <a:srgbClr val="660066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4127" name="Text Box 33">
            <a:extLst>
              <a:ext uri="{FF2B5EF4-FFF2-40B4-BE49-F238E27FC236}">
                <a16:creationId xmlns:a16="http://schemas.microsoft.com/office/drawing/2014/main" id="{DBFC9084-970C-B607-42AD-637C76F9A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797550"/>
            <a:ext cx="2351088" cy="916598"/>
          </a:xfrm>
          <a:prstGeom prst="rect">
            <a:avLst/>
          </a:prstGeom>
          <a:solidFill>
            <a:srgbClr val="CC99FF">
              <a:alpha val="50195"/>
            </a:srgb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他人を傷つけず</a:t>
            </a:r>
            <a:r>
              <a:rPr lang="en-US" altLang="ja-JP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かつ個</a:t>
            </a:r>
            <a:endParaRPr lang="en-US" altLang="ja-JP" sz="1600" b="1" dirty="0">
              <a:solidFill>
                <a:srgbClr val="660066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我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(=</a:t>
            </a:r>
            <a:r>
              <a:rPr lang="ja-JP" altLang="en-US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エゴ</a:t>
            </a:r>
            <a:r>
              <a:rPr lang="en-US" altLang="ja-JP" sz="1600" b="1" dirty="0">
                <a:solidFill>
                  <a:srgbClr val="66006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をも守るべく</a:t>
            </a:r>
            <a:r>
              <a:rPr lang="en-US" altLang="ja-JP" sz="1200" b="1" dirty="0">
                <a:solidFill>
                  <a:srgbClr val="660066"/>
                </a:solidFill>
                <a:latin typeface="+mj-ea"/>
                <a:ea typeface="+mj-ea"/>
              </a:rPr>
              <a:t>､</a:t>
            </a:r>
          </a:p>
          <a:p>
            <a:pPr>
              <a:lnSpc>
                <a:spcPct val="115000"/>
              </a:lnSpc>
              <a:spcBef>
                <a:spcPts val="0"/>
              </a:spcBef>
              <a:buFontTx/>
              <a:buNone/>
            </a:pPr>
            <a:r>
              <a:rPr lang="ja-JP" altLang="en-US" sz="1600" b="1" dirty="0">
                <a:solidFill>
                  <a:srgbClr val="660066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自分の領域に籠城する</a:t>
            </a:r>
          </a:p>
        </p:txBody>
      </p:sp>
      <p:sp>
        <p:nvSpPr>
          <p:cNvPr id="4129" name="Rectangle 39">
            <a:extLst>
              <a:ext uri="{FF2B5EF4-FFF2-40B4-BE49-F238E27FC236}">
                <a16:creationId xmlns:a16="http://schemas.microsoft.com/office/drawing/2014/main" id="{FD7893DE-3D9C-5F7F-419C-B31D86F22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44624"/>
            <a:ext cx="9145588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９段階目への梯子は“ユルいつながり”</a:t>
            </a:r>
          </a:p>
        </p:txBody>
      </p:sp>
      <p:sp>
        <p:nvSpPr>
          <p:cNvPr id="4131" name="AutoShape 36">
            <a:extLst>
              <a:ext uri="{FF2B5EF4-FFF2-40B4-BE49-F238E27FC236}">
                <a16:creationId xmlns:a16="http://schemas.microsoft.com/office/drawing/2014/main" id="{289B2494-A76D-AECE-3EF3-3A121E8A103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700808"/>
            <a:ext cx="827088" cy="3959225"/>
          </a:xfrm>
          <a:prstGeom prst="curvedRightArrow">
            <a:avLst>
              <a:gd name="adj1" fmla="val 95739"/>
              <a:gd name="adj2" fmla="val 191478"/>
              <a:gd name="adj3" fmla="val 33333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32" name="AutoShape 37">
            <a:extLst>
              <a:ext uri="{FF2B5EF4-FFF2-40B4-BE49-F238E27FC236}">
                <a16:creationId xmlns:a16="http://schemas.microsoft.com/office/drawing/2014/main" id="{3C13579F-C49B-9C30-0A6B-95C316EA06D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932363" y="1700808"/>
            <a:ext cx="792162" cy="3959225"/>
          </a:xfrm>
          <a:prstGeom prst="curvedRightArrow">
            <a:avLst>
              <a:gd name="adj1" fmla="val 99960"/>
              <a:gd name="adj2" fmla="val 199920"/>
              <a:gd name="adj3" fmla="val 33333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CC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4133" name="AutoShape 38">
            <a:extLst>
              <a:ext uri="{FF2B5EF4-FFF2-40B4-BE49-F238E27FC236}">
                <a16:creationId xmlns:a16="http://schemas.microsoft.com/office/drawing/2014/main" id="{F17308D1-403A-4A8A-691A-5C1B2C5AC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132856"/>
            <a:ext cx="5178425" cy="3591806"/>
          </a:xfrm>
          <a:prstGeom prst="star16">
            <a:avLst>
              <a:gd name="adj" fmla="val 44181"/>
            </a:avLst>
          </a:prstGeom>
          <a:solidFill>
            <a:srgbClr val="FFCC66"/>
          </a:solidFill>
          <a:ln w="38100" algn="ctr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人とユルく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つながり、感謝　され、楽しかった経験を、重ねることで上に行ける</a:t>
            </a:r>
          </a:p>
        </p:txBody>
      </p:sp>
      <p:sp>
        <p:nvSpPr>
          <p:cNvPr id="3" name="AutoShape 26">
            <a:extLst>
              <a:ext uri="{FF2B5EF4-FFF2-40B4-BE49-F238E27FC236}">
                <a16:creationId xmlns:a16="http://schemas.microsoft.com/office/drawing/2014/main" id="{92C196BA-A5B4-3BCC-105A-0B384CBB3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721" y="0"/>
            <a:ext cx="9214721" cy="6858000"/>
          </a:xfrm>
          <a:prstGeom prst="star24">
            <a:avLst>
              <a:gd name="adj" fmla="val 46787"/>
            </a:avLst>
          </a:prstGeom>
          <a:solidFill>
            <a:srgbClr val="FFCCCC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9pPr>
          </a:lstStyle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地方創生に</a:t>
            </a:r>
            <a:endParaRPr lang="en-US" altLang="ja-JP" sz="4000" dirty="0">
              <a:solidFill>
                <a:srgbClr val="8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向けた人づくりとは</a:t>
            </a:r>
            <a:r>
              <a:rPr lang="en-US" altLang="ja-JP" sz="4000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…</a:t>
            </a: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以上の事実を知る人を増やすこと。</a:t>
            </a:r>
            <a:endParaRPr lang="en-US" altLang="ja-JP" sz="36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ネット情報にかぶれない人を増やすこと。</a:t>
            </a:r>
            <a:endParaRPr lang="en-US" altLang="ja-JP" sz="36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自分の実体験で判断する人を増やすこと。</a:t>
            </a:r>
            <a:endParaRPr lang="en-US" altLang="ja-JP" sz="36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その上で、生きる意味を考えてもらうこと。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儲けて、タワマンを買いたいのか。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それよりも何かを次代に遺したいのか。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地域のバトンの繋ぎ手になるとの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思いを、伝染させること。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それこそ人づくり。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6185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 animBg="1"/>
      <p:bldP spid="4133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EAC7C-5F37-3BAB-995F-BC55ED108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>
            <a:extLst>
              <a:ext uri="{FF2B5EF4-FFF2-40B4-BE49-F238E27FC236}">
                <a16:creationId xmlns:a16="http://schemas.microsoft.com/office/drawing/2014/main" id="{0E91C4C3-311B-64B5-226A-463C451FB6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7544" y="2862064"/>
            <a:ext cx="8136904" cy="1143000"/>
          </a:xfrm>
          <a:noFill/>
        </p:spPr>
        <p:txBody>
          <a:bodyPr lIns="92075" tIns="46038" rIns="92075" bIns="46038" anchor="ctr"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三遠南信、</a:t>
            </a:r>
            <a:r>
              <a:rPr lang="ja-JP" altLang="en-US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日本、世界</a:t>
            </a:r>
            <a:r>
              <a:rPr lang="ja-JP" altLang="en-US" sz="72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の基盤を揺るがす　　人口成熟の実相</a:t>
            </a:r>
            <a:endParaRPr lang="ja-JP" altLang="en-US" sz="72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52675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61A88-C3A9-6CB9-4D3C-3A8ED19C2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E3AAE68-49CF-2A08-A3EF-78CA498FD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04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6038" rIns="0" bIns="46038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</a:t>
            </a:r>
            <a:r>
              <a:rPr lang="en-US" altLang="ja-JP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藻谷</a:t>
            </a:r>
            <a:r>
              <a:rPr lang="en-US" altLang="ja-JP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48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が見ている経済指標</a:t>
            </a:r>
            <a:endParaRPr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15749" name="AutoShape 5">
            <a:extLst>
              <a:ext uri="{FF2B5EF4-FFF2-40B4-BE49-F238E27FC236}">
                <a16:creationId xmlns:a16="http://schemas.microsoft.com/office/drawing/2014/main" id="{13E5C398-DDFA-487F-4AA8-75EBA2CD7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6" y="859030"/>
            <a:ext cx="3671886" cy="469916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altLang="ja-JP" sz="2400" b="1" dirty="0"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×</a:t>
            </a:r>
            <a:r>
              <a:rPr lang="ja-JP" altLang="en-US" sz="2400" b="1" dirty="0"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 </a:t>
            </a:r>
            <a:r>
              <a:rPr lang="ja-JP" altLang="en-US" sz="1800" b="1" dirty="0"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見ずに</a:t>
            </a:r>
            <a:r>
              <a:rPr lang="ja-JP" altLang="en-US" sz="2400" b="1" dirty="0"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無視する経済指標</a:t>
            </a:r>
          </a:p>
        </p:txBody>
      </p:sp>
      <p:sp>
        <p:nvSpPr>
          <p:cNvPr id="3615750" name="AutoShape 6">
            <a:extLst>
              <a:ext uri="{FF2B5EF4-FFF2-40B4-BE49-F238E27FC236}">
                <a16:creationId xmlns:a16="http://schemas.microsoft.com/office/drawing/2014/main" id="{197B4997-9809-DA4B-FDD7-382D7BBEE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2494" y="859030"/>
            <a:ext cx="3671886" cy="469916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0" r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〇 常時</a:t>
            </a:r>
            <a:r>
              <a:rPr lang="ja-JP" altLang="en-US" sz="1800" b="1" dirty="0">
                <a:solidFill>
                  <a:srgbClr val="00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確認している</a:t>
            </a:r>
            <a:r>
              <a:rPr lang="ja-JP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ea typeface="HGP創英角ｺﾞｼｯｸUB" panose="020B0900000000000000" pitchFamily="50" charset="-128"/>
              </a:rPr>
              <a:t>経済指標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F0793F57-BFA2-7D93-BEF9-B508283F9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74" y="1437944"/>
            <a:ext cx="838379" cy="19284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人口</a:t>
            </a:r>
            <a:endParaRPr lang="ja-JP" altLang="en-US" sz="1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ja-JP" altLang="en-US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ja-JP" altLang="en-US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ja-JP" altLang="en-US" sz="10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8505D2D8-EA0B-CF81-4360-0C2A85C9B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2799" y="1412776"/>
            <a:ext cx="3671887" cy="112980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60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総人口増減率</a:t>
            </a:r>
            <a:endParaRPr lang="en-US" altLang="ja-JP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高齢化率</a:t>
            </a:r>
            <a:endParaRPr lang="en-US" altLang="ja-JP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合計特殊出生率</a:t>
            </a: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C56FF5E6-9EE0-E629-37BC-C168F3A44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174" y="1415274"/>
            <a:ext cx="3671887" cy="112980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ja-JP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15-44</a:t>
            </a:r>
            <a:r>
              <a:rPr lang="ja-JP" altLang="en-US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歳人口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の増減率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altLang="ja-JP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歳以上人口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の増減率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n-US" altLang="ja-JP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0-4</a:t>
            </a:r>
            <a:r>
              <a:rPr lang="ja-JP" altLang="en-US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歳人口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の増減率</a:t>
            </a:r>
            <a:r>
              <a:rPr lang="en-US" altLang="ja-JP" sz="18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800" b="1" dirty="0">
              <a:solidFill>
                <a:srgbClr val="00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7008DAAE-D3CB-F225-9264-D5DCB263C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2799" y="2596517"/>
            <a:ext cx="3671887" cy="7604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行政区域の人口</a:t>
            </a:r>
            <a:endParaRPr lang="en-US" altLang="ja-JP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人口密度</a:t>
            </a:r>
            <a:endParaRPr lang="ja-JP" altLang="en-US" sz="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48575067-A6F7-6A40-8ADC-6D40100E1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174" y="2596517"/>
            <a:ext cx="3671887" cy="7604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都市圏人口</a:t>
            </a:r>
            <a:endParaRPr lang="en-US" altLang="ja-JP" sz="24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2400" b="1" u="sng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可住地</a:t>
            </a:r>
            <a:r>
              <a:rPr lang="ja-JP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人口密度</a:t>
            </a:r>
            <a:endParaRPr lang="ja-JP" altLang="en-US" sz="1800" b="1" dirty="0">
              <a:solidFill>
                <a:srgbClr val="00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B2DAB8F7-412A-240B-9E2A-3E0DCE840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4902970"/>
            <a:ext cx="863600" cy="1182129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生活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ja-JP" altLang="en-US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D98A685D-C0A7-A7DF-8BE5-EEDD144C9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4902970"/>
            <a:ext cx="3671888" cy="121598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buFontTx/>
              <a:buNone/>
            </a:pPr>
            <a:endParaRPr lang="en-US" altLang="ja-JP" sz="12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各種の“イメージ”指標</a:t>
            </a:r>
            <a:endParaRPr lang="en-US" altLang="ja-JP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ja-JP" altLang="en-US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BED20332-5D99-58C8-A48A-989F14C2E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902970"/>
            <a:ext cx="3671888" cy="1220601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生活保護費</a:t>
            </a:r>
            <a:r>
              <a:rPr lang="en-US" altLang="ja-JP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/</a:t>
            </a: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人口</a:t>
            </a:r>
            <a:endParaRPr lang="en-US" altLang="ja-JP" sz="23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平均寿命</a:t>
            </a:r>
            <a:endParaRPr lang="en-US" altLang="ja-JP" sz="23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課税対象所得</a:t>
            </a:r>
            <a:r>
              <a:rPr lang="en-US" altLang="ja-JP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､</a:t>
            </a: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完全失業率</a:t>
            </a:r>
            <a:endParaRPr lang="ja-JP" altLang="en-US" sz="20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C5651959-DABC-3B2C-4B15-E89F337A9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48" y="6226636"/>
            <a:ext cx="863600" cy="423459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追記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B8C67B6B-DF88-6CCB-2374-8F245EF90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948" y="6210734"/>
            <a:ext cx="3671888" cy="4803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50000"/>
              </a:spcBef>
              <a:buFontTx/>
              <a:buNone/>
            </a:pPr>
            <a:endParaRPr lang="en-US" altLang="ja-JP" sz="6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2300" b="1" u="sng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ドル建</a:t>
            </a:r>
            <a:r>
              <a:rPr lang="ja-JP" altLang="en-US" sz="23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ての数字</a:t>
            </a:r>
            <a:endParaRPr lang="en-US" altLang="ja-JP" sz="1600" b="1" dirty="0">
              <a:solidFill>
                <a:srgbClr val="00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en-US" altLang="ja-JP" sz="600" b="1" dirty="0">
              <a:solidFill>
                <a:srgbClr val="00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5B212E4F-0E08-5791-B650-7CBE3C1B7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727" y="6202978"/>
            <a:ext cx="3671888" cy="48039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50000"/>
              </a:spcBef>
              <a:buFontTx/>
              <a:buNone/>
            </a:pPr>
            <a:endParaRPr lang="en-US" altLang="ja-JP" sz="600" b="1" dirty="0">
              <a:solidFill>
                <a:srgbClr val="66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sz="2300" b="1" u="sng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円建て</a:t>
            </a:r>
            <a:r>
              <a:rPr lang="ja-JP" altLang="en-US" sz="23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の数字</a:t>
            </a:r>
            <a:endParaRPr lang="en-US" altLang="ja-JP" sz="1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Text Box 16">
            <a:extLst>
              <a:ext uri="{FF2B5EF4-FFF2-40B4-BE49-F238E27FC236}">
                <a16:creationId xmlns:a16="http://schemas.microsoft.com/office/drawing/2014/main" id="{765AA3D1-B35A-8AB1-9A62-5A69BB451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422086"/>
            <a:ext cx="863600" cy="84049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国際</a:t>
            </a:r>
            <a:endParaRPr lang="en-US" altLang="ja-JP" sz="24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競争</a:t>
            </a:r>
            <a:endParaRPr lang="ja-JP" altLang="en-US" sz="1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ja-JP" altLang="en-US" sz="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C77EB50C-C6F5-B9AE-A36F-A9E6EB41C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3468128"/>
            <a:ext cx="3671887" cy="73835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各種の“競争力”指標</a:t>
            </a:r>
            <a:endParaRPr lang="en-US" altLang="ja-JP" sz="24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ja-JP" altLang="en-US" sz="800" b="1" dirty="0"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4" name="Text Box 18">
            <a:extLst>
              <a:ext uri="{FF2B5EF4-FFF2-40B4-BE49-F238E27FC236}">
                <a16:creationId xmlns:a16="http://schemas.microsoft.com/office/drawing/2014/main" id="{C86AEF7D-6200-9A70-9594-57A02F40F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3457242"/>
            <a:ext cx="3671887" cy="7604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ja-JP" altLang="en-US" sz="2400" b="1" dirty="0">
                <a:solidFill>
                  <a:srgbClr val="0033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輸出額、経常収支、　　一人当たり名目ＧＤＰ</a:t>
            </a:r>
            <a:endParaRPr lang="ja-JP" altLang="en-US" sz="1800" b="1" dirty="0">
              <a:solidFill>
                <a:srgbClr val="003300"/>
              </a:solidFill>
              <a:latin typeface="Times New Roman" panose="02020603050405020304" pitchFamily="18" charset="0"/>
              <a:ea typeface="HG丸ｺﾞｼｯｸM-PRO" panose="020F0600000000000000" pitchFamily="50" charset="-128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29263A7-2524-1B19-F8F8-0BA5B4B15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347304"/>
            <a:ext cx="863600" cy="428076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ja-JP" sz="6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3333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景気</a:t>
            </a:r>
            <a:endParaRPr lang="ja-JP" altLang="en-US" sz="1800" b="1" dirty="0">
              <a:solidFill>
                <a:srgbClr val="3333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E7A1739-4DC2-C30A-B54B-C6BCF72D2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347304"/>
            <a:ext cx="3671887" cy="39415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15000"/>
              </a:lnSpc>
              <a:spcBef>
                <a:spcPct val="50000"/>
              </a:spcBef>
              <a:buFontTx/>
              <a:buNone/>
            </a:pPr>
            <a:r>
              <a:rPr lang="ja-JP" altLang="en-US" sz="24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株価</a:t>
            </a:r>
            <a:r>
              <a:rPr lang="ja-JP" altLang="en-US" sz="18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（△時価総額、</a:t>
            </a:r>
            <a:r>
              <a:rPr lang="en-US" altLang="ja-JP" sz="18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×</a:t>
            </a:r>
            <a:r>
              <a:rPr lang="ja-JP" altLang="en-US" sz="1800" b="1" dirty="0">
                <a:latin typeface="Times New Roman" panose="02020603050405020304" pitchFamily="18" charset="0"/>
                <a:ea typeface="HG丸ｺﾞｼｯｸM-PRO" panose="020F0600000000000000" pitchFamily="50" charset="-128"/>
              </a:rPr>
              <a:t>日経平均）</a:t>
            </a: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9C98C7A3-4656-DF4B-BDE0-DF1416E37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8" y="4347304"/>
            <a:ext cx="3671887" cy="39229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0" tIns="10800" rIns="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115000"/>
              </a:lnSpc>
              <a:spcBef>
                <a:spcPct val="50000"/>
              </a:spcBef>
              <a:buFontTx/>
              <a:buNone/>
            </a:pPr>
            <a:r>
              <a:rPr lang="en-US" altLang="ja-JP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GDP </a:t>
            </a:r>
            <a:r>
              <a:rPr lang="ja-JP" altLang="en-US" sz="2400" b="1" dirty="0">
                <a:solidFill>
                  <a:srgbClr val="0033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99007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5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5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5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15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5749" grpId="0" animBg="1" autoUpdateAnimBg="0"/>
      <p:bldP spid="3615750" grpId="0" animBg="1" autoUpdateAnimBg="0"/>
      <p:bldP spid="8" grpId="0" build="p" animBg="1"/>
      <p:bldP spid="9" grpId="0" build="p" animBg="1"/>
      <p:bldP spid="10" grpId="0" build="p" animBg="1"/>
      <p:bldP spid="1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0ECCEB1B-184D-440F-8C31-A975BF347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83" y="116632"/>
            <a:ext cx="9072117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日本の高齢者（７５歳以上とする）は１９７５年には２８０万人。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では２０２５年元日には？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B6294455-3018-40A5-89B8-C1F6EC3EC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2492896"/>
            <a:ext cx="7740352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その３倍の８００万人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その５倍の１４００万人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その７倍の２</a:t>
            </a:r>
            <a:r>
              <a:rPr lang="en-US" altLang="ja-JP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００万人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0DAE44-1C25-459B-BC0A-732B0AA519B4}"/>
              </a:ext>
            </a:extLst>
          </p:cNvPr>
          <p:cNvSpPr txBox="1"/>
          <p:nvPr/>
        </p:nvSpPr>
        <p:spPr>
          <a:xfrm>
            <a:off x="797521" y="3429000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54BE6FA-A7C7-44AC-8CBB-7997019E7F9B}"/>
              </a:ext>
            </a:extLst>
          </p:cNvPr>
          <p:cNvSpPr txBox="1"/>
          <p:nvPr/>
        </p:nvSpPr>
        <p:spPr>
          <a:xfrm>
            <a:off x="827584" y="2553021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9FB76AF4-09D5-475D-BB2E-562919410535}"/>
              </a:ext>
            </a:extLst>
          </p:cNvPr>
          <p:cNvSpPr/>
          <p:nvPr/>
        </p:nvSpPr>
        <p:spPr bwMode="auto">
          <a:xfrm>
            <a:off x="924759" y="4395167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D01AEB5E-165D-3C62-333B-8B0D53D00159}"/>
              </a:ext>
            </a:extLst>
          </p:cNvPr>
          <p:cNvSpPr/>
          <p:nvPr/>
        </p:nvSpPr>
        <p:spPr bwMode="auto">
          <a:xfrm>
            <a:off x="1259632" y="5301208"/>
            <a:ext cx="7488832" cy="504056"/>
          </a:xfrm>
          <a:prstGeom prst="wedgeRoundRectCallout">
            <a:avLst>
              <a:gd name="adj1" fmla="val -35949"/>
              <a:gd name="adj2" fmla="val -63247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７５歳以上が増えれば</a:t>
            </a:r>
            <a:r>
              <a:rPr lang="en-US" altLang="ja-JP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､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年金・医療・介護の負担が増える</a:t>
            </a:r>
            <a:endParaRPr kumimoji="1" lang="ja-JP" altLang="en-US" sz="2400" b="0" i="0" u="none" strike="noStrike" cap="none" normalizeH="0" baseline="0" dirty="0">
              <a:ln>
                <a:noFill/>
              </a:ln>
              <a:solidFill>
                <a:srgbClr val="663300"/>
              </a:solidFill>
              <a:effectLst/>
              <a:latin typeface="HGP創英角ﾎﾟｯﾌﾟ体" panose="040B0A00000000000000" pitchFamily="50" charset="-128"/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54985020-8C18-36DB-EF42-BA59A59B237C}"/>
              </a:ext>
            </a:extLst>
          </p:cNvPr>
          <p:cNvSpPr/>
          <p:nvPr/>
        </p:nvSpPr>
        <p:spPr bwMode="auto">
          <a:xfrm>
            <a:off x="2852192" y="5877272"/>
            <a:ext cx="5715744" cy="764704"/>
          </a:xfrm>
          <a:prstGeom prst="wedgeRoundRectCallout">
            <a:avLst>
              <a:gd name="adj1" fmla="val -35949"/>
              <a:gd name="adj2" fmla="val -63247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７倍増という驚異の増加に、日本の社会と</a:t>
            </a:r>
            <a:endParaRPr lang="en-US" altLang="ja-JP" sz="2400" dirty="0">
              <a:solidFill>
                <a:srgbClr val="663300"/>
              </a:solidFill>
              <a:latin typeface="HGP創英角ﾎﾟｯﾌﾟ体" panose="040B0A00000000000000" pitchFamily="50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企業は対応し、平均寿命も延び続けている</a:t>
            </a:r>
          </a:p>
        </p:txBody>
      </p:sp>
    </p:spTree>
    <p:extLst>
      <p:ext uri="{BB962C8B-B14F-4D97-AF65-F5344CB8AC3E}">
        <p14:creationId xmlns:p14="http://schemas.microsoft.com/office/powerpoint/2010/main" val="24772884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build="p"/>
      <p:bldP spid="6" grpId="0" animBg="1"/>
      <p:bldP spid="7" grpId="0" animBg="1"/>
      <p:bldP spid="8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0ECCEB1B-184D-440F-8C31-A975BF347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44624"/>
            <a:ext cx="9072117" cy="197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日本在住の乳幼児（０～４歳）は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１９７５年には１００４万人いた。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２０２５年元日現在は何人？</a:t>
            </a:r>
          </a:p>
        </p:txBody>
      </p:sp>
      <p:sp>
        <p:nvSpPr>
          <p:cNvPr id="3389443" name="Text Box 3">
            <a:extLst>
              <a:ext uri="{FF2B5EF4-FFF2-40B4-BE49-F238E27FC236}">
                <a16:creationId xmlns:a16="http://schemas.microsoft.com/office/drawing/2014/main" id="{B6294455-3018-40A5-89B8-C1F6EC3EC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2060848"/>
            <a:ext cx="8208912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</a:t>
            </a: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</a:t>
            </a:r>
            <a:r>
              <a:rPr lang="ja-JP" altLang="en-US" sz="54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３分の２</a:t>
            </a: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６７０万人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</a:t>
            </a: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</a:t>
            </a:r>
            <a:r>
              <a:rPr lang="ja-JP" altLang="en-US" sz="5400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４分の２</a:t>
            </a:r>
            <a:r>
              <a:rPr lang="ja-JP" altLang="en-US" sz="40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ja-JP" altLang="en-US" sz="5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５００万人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</a:t>
            </a: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</a:t>
            </a:r>
            <a:r>
              <a:rPr lang="ja-JP" altLang="en-US" sz="54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５分の２</a:t>
            </a: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en-US" altLang="ja-JP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39</a:t>
            </a:r>
            <a:r>
              <a:rPr lang="ja-JP" altLang="en-US" sz="5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０万人</a:t>
            </a:r>
            <a:endParaRPr lang="en-US" altLang="ja-JP" sz="5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24F365D-0824-4E82-8845-4227757BD9D6}"/>
              </a:ext>
            </a:extLst>
          </p:cNvPr>
          <p:cNvSpPr txBox="1"/>
          <p:nvPr/>
        </p:nvSpPr>
        <p:spPr>
          <a:xfrm>
            <a:off x="683568" y="2959902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5A0D8B-B2F4-4FFF-97F3-98F6B73CCF15}"/>
              </a:ext>
            </a:extLst>
          </p:cNvPr>
          <p:cNvSpPr txBox="1"/>
          <p:nvPr/>
        </p:nvSpPr>
        <p:spPr>
          <a:xfrm>
            <a:off x="683568" y="2060848"/>
            <a:ext cx="907530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HGP創英角ﾎﾟｯﾌﾟ体" panose="040B0A00000000000000" pitchFamily="50" charset="-128"/>
              </a:rPr>
              <a:t>×</a:t>
            </a:r>
            <a:endParaRPr kumimoji="1" lang="ja-JP" altLang="en-US" sz="5400" dirty="0">
              <a:solidFill>
                <a:srgbClr val="7030A0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6A36E5E7-C676-424B-B9BB-5B79DF12FCBB}"/>
              </a:ext>
            </a:extLst>
          </p:cNvPr>
          <p:cNvSpPr/>
          <p:nvPr/>
        </p:nvSpPr>
        <p:spPr bwMode="auto">
          <a:xfrm>
            <a:off x="843787" y="3952306"/>
            <a:ext cx="663732" cy="63813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>
              <a:ln>
                <a:noFill/>
              </a:ln>
              <a:solidFill>
                <a:srgbClr val="CC0000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D4A1FF2C-220E-C247-3857-C03B0C9DCED6}"/>
              </a:ext>
            </a:extLst>
          </p:cNvPr>
          <p:cNvSpPr/>
          <p:nvPr/>
        </p:nvSpPr>
        <p:spPr bwMode="auto">
          <a:xfrm>
            <a:off x="179512" y="4797152"/>
            <a:ext cx="8352928" cy="757130"/>
          </a:xfrm>
          <a:prstGeom prst="wedgeRoundRectCallout">
            <a:avLst>
              <a:gd name="adj1" fmla="val -6903"/>
              <a:gd name="adj2" fmla="val -73795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日本の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0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9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歳は </a:t>
            </a:r>
            <a:r>
              <a:rPr lang="ja-JP" altLang="en-US" sz="18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２０２５年元日現在 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870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万人。</a:t>
            </a:r>
            <a:endParaRPr lang="en-US" altLang="ja-JP" sz="2400" dirty="0">
              <a:solidFill>
                <a:srgbClr val="FF6600"/>
              </a:solidFill>
              <a:latin typeface="HGP創英角ﾎﾟｯﾌﾟ体" panose="040B0A00000000000000" pitchFamily="50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ja-JP" altLang="en-US" sz="18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それに対し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20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29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歳は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1290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万人、</a:t>
            </a: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50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～</a:t>
            </a: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59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歳は</a:t>
            </a: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1840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万人いる。</a:t>
            </a: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79BB4BBA-4830-7FCB-214A-C9DEFC5E8B17}"/>
              </a:ext>
            </a:extLst>
          </p:cNvPr>
          <p:cNvSpPr/>
          <p:nvPr/>
        </p:nvSpPr>
        <p:spPr bwMode="auto">
          <a:xfrm>
            <a:off x="107504" y="5661248"/>
            <a:ext cx="8964488" cy="1152128"/>
          </a:xfrm>
          <a:prstGeom prst="wedgeRoundRectCallout">
            <a:avLst>
              <a:gd name="adj1" fmla="val -4423"/>
              <a:gd name="adj2" fmla="val -60663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ja-JP" altLang="en-US" sz="18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従って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20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代は、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20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年後には</a:t>
            </a:r>
            <a:r>
              <a:rPr lang="en-US" altLang="ja-JP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870</a:t>
            </a:r>
            <a:r>
              <a:rPr lang="ja-JP" altLang="en-US" sz="2400" dirty="0">
                <a:solidFill>
                  <a:srgbClr val="FF6600"/>
                </a:solidFill>
                <a:latin typeface="HGP創英角ﾎﾟｯﾌﾟ体" panose="040B0A00000000000000" pitchFamily="50" charset="-128"/>
              </a:rPr>
              <a:t>万人になる 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（←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1290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万人の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3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分の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2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）</a:t>
            </a:r>
            <a:endParaRPr lang="en-US" altLang="ja-JP" sz="2400" dirty="0">
              <a:solidFill>
                <a:srgbClr val="006699"/>
              </a:solidFill>
              <a:latin typeface="HGP創英角ﾎﾟｯﾌﾟ体" panose="040B0A00000000000000" pitchFamily="50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006699"/>
                </a:solidFill>
                <a:effectLst/>
                <a:latin typeface="HGP創英角ﾎﾟｯﾌﾟ体" panose="040B0A00000000000000" pitchFamily="50" charset="-128"/>
              </a:rPr>
              <a:t>50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6699"/>
                </a:solidFill>
                <a:effectLst/>
                <a:latin typeface="HGP創英角ﾎﾟｯﾌﾟ体" panose="040B0A00000000000000" pitchFamily="50" charset="-128"/>
              </a:rPr>
              <a:t>代は、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30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年後には</a:t>
            </a:r>
            <a:r>
              <a:rPr lang="en-US" altLang="ja-JP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1290</a:t>
            </a:r>
            <a:r>
              <a:rPr lang="ja-JP" altLang="en-US" sz="2400" dirty="0">
                <a:solidFill>
                  <a:srgbClr val="006699"/>
                </a:solidFill>
                <a:latin typeface="HGP創英角ﾎﾟｯﾌﾟ体" panose="040B0A00000000000000" pitchFamily="50" charset="-128"/>
              </a:rPr>
              <a:t>万人になり 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（←</a:t>
            </a:r>
            <a:r>
              <a:rPr lang="en-US" altLang="ja-JP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1840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万人から</a:t>
            </a:r>
            <a:r>
              <a:rPr lang="en-US" altLang="ja-JP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3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割減）</a:t>
            </a:r>
            <a:endParaRPr lang="en-US" altLang="ja-JP" sz="2400" dirty="0">
              <a:solidFill>
                <a:srgbClr val="663300"/>
              </a:solidFill>
              <a:latin typeface="HGP創英角ﾎﾟｯﾌﾟ体" panose="040B0A00000000000000" pitchFamily="50" charset="-128"/>
            </a:endParaRPr>
          </a:p>
          <a:p>
            <a:pPr algn="ctr" eaLnBrk="1" hangingPunct="1">
              <a:lnSpc>
                <a:spcPct val="90000"/>
              </a:lnSpc>
            </a:pP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P創英角ﾎﾟｯﾌﾟ体" panose="040B0A00000000000000" pitchFamily="50" charset="-128"/>
              </a:rPr>
              <a:t>50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P創英角ﾎﾟｯﾌﾟ体" panose="040B0A00000000000000" pitchFamily="50" charset="-128"/>
              </a:rPr>
              <a:t>年後には</a:t>
            </a:r>
            <a:r>
              <a:rPr kumimoji="1" lang="en-US" altLang="ja-JP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P創英角ﾎﾟｯﾌﾟ体" panose="040B0A00000000000000" pitchFamily="50" charset="-128"/>
              </a:rPr>
              <a:t>870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P創英角ﾎﾟｯﾌﾟ体" panose="040B0A00000000000000" pitchFamily="50" charset="-128"/>
              </a:rPr>
              <a:t>万人に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663300"/>
                </a:solidFill>
                <a:effectLst/>
                <a:latin typeface="HGP創英角ﾎﾟｯﾌﾟ体" panose="040B0A00000000000000" pitchFamily="50" charset="-128"/>
              </a:rPr>
              <a:t>なる 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（←</a:t>
            </a:r>
            <a:r>
              <a:rPr lang="en-US" altLang="ja-JP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1810</a:t>
            </a:r>
            <a:r>
              <a:rPr lang="ja-JP" altLang="en-US" sz="2400" dirty="0">
                <a:solidFill>
                  <a:srgbClr val="663300"/>
                </a:solidFill>
                <a:latin typeface="HGP創英角ﾎﾟｯﾌﾟ体" panose="040B0A00000000000000" pitchFamily="50" charset="-128"/>
              </a:rPr>
              <a:t>万人から半減以下に）</a:t>
            </a:r>
            <a:endParaRPr kumimoji="1" lang="ja-JP" altLang="en-US" sz="2400" b="0" i="0" u="none" strike="noStrike" cap="none" normalizeH="0" baseline="0" dirty="0">
              <a:ln>
                <a:noFill/>
              </a:ln>
              <a:solidFill>
                <a:srgbClr val="663300"/>
              </a:solidFill>
              <a:effectLst/>
              <a:latin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855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43" grpId="0" build="p"/>
      <p:bldP spid="4" grpId="0" animBg="1"/>
      <p:bldP spid="5" grpId="0" animBg="1"/>
      <p:bldP spid="6" grpId="0" animBg="1"/>
      <p:bldP spid="2" grpId="0" build="p" animBg="1"/>
      <p:bldP spid="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B4B3A21-5EF8-4877-0F1B-09DAEEC75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FFEB5C51-EF87-A302-3FDE-2225A5C53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1688232"/>
            <a:ext cx="2592288" cy="4640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東京都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名古屋市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浜松市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三遠南信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飯田市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平谷村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</a:t>
            </a:r>
            <a:r>
              <a:rPr lang="ja-JP" altLang="en-US" sz="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　ま</a:t>
            </a:r>
            <a:endParaRPr lang="en-US" altLang="ja-JP" sz="1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海士町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7256696-9FA9-14FF-D970-4C39A9FAC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8" y="719543"/>
            <a:ext cx="1872206" cy="5577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総人口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+0</a:t>
            </a:r>
            <a:r>
              <a:rPr lang="en-US" altLang="ja-JP" sz="2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.1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r>
              <a:rPr lang="ja-JP" altLang="en-US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2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3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FEAE05A6-4849-7202-FC82-7FC3DA0B1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30" y="701892"/>
            <a:ext cx="1872206" cy="62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15-44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endParaRPr lang="en-US" altLang="ja-JP" sz="18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en-US" altLang="ja-JP" sz="2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+6%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en-US" altLang="ja-JP" sz="3400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84937BA-B19A-6FB4-7135-3D68DAA3A2B6}"/>
              </a:ext>
            </a:extLst>
          </p:cNvPr>
          <p:cNvSpPr txBox="1"/>
          <p:nvPr/>
        </p:nvSpPr>
        <p:spPr>
          <a:xfrm>
            <a:off x="107504" y="544007"/>
            <a:ext cx="223224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住民票数の増減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（外国籍住民含む）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lang="ja-JP" altLang="en-US" sz="32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２０→２５年</a:t>
            </a:r>
            <a:endParaRPr kumimoji="1" lang="en-US" altLang="ja-JP" sz="32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B8F24FC8-2FA9-AA3E-85D6-29918891F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680120"/>
            <a:ext cx="1998642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75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以上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u="sng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+4% 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u="sng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86D6E9D-6A54-D5DC-FA09-C534CCAA2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876" y="680265"/>
            <a:ext cx="1872206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0-4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FontTx/>
              <a:buNone/>
            </a:pPr>
            <a:r>
              <a:rPr lang="en-US" altLang="ja-JP" sz="34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+40%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11%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29D0AF8-79C6-3A2A-AB21-C2E9A0F1C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828" y="-27384"/>
            <a:ext cx="710329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人口が減るのは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地方だけ？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07B91397-88C9-451D-351A-4713A430FF60}"/>
              </a:ext>
            </a:extLst>
          </p:cNvPr>
          <p:cNvSpPr/>
          <p:nvPr/>
        </p:nvSpPr>
        <p:spPr bwMode="auto">
          <a:xfrm>
            <a:off x="251521" y="6245097"/>
            <a:ext cx="1656183" cy="502314"/>
          </a:xfrm>
          <a:prstGeom prst="wedgeRoundRectCallout">
            <a:avLst>
              <a:gd name="adj1" fmla="val -8890"/>
              <a:gd name="adj2" fmla="val -70417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島根県隠岐郡の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人口２千人の離島</a:t>
            </a: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E8BDC229-EC5C-E3C2-C36A-CB4635895504}"/>
              </a:ext>
            </a:extLst>
          </p:cNvPr>
          <p:cNvSpPr/>
          <p:nvPr/>
        </p:nvSpPr>
        <p:spPr bwMode="auto">
          <a:xfrm>
            <a:off x="2040836" y="6237312"/>
            <a:ext cx="2675180" cy="510099"/>
          </a:xfrm>
          <a:prstGeom prst="wedgeRoundRectCallout">
            <a:avLst>
              <a:gd name="adj1" fmla="val 46612"/>
              <a:gd name="adj2" fmla="val -76505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高齢化率４割超の</a:t>
            </a: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のうち、３町村で増加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06F3E2F1-3FA1-D5F8-7AC8-0F2E16BAB848}"/>
              </a:ext>
            </a:extLst>
          </p:cNvPr>
          <p:cNvSpPr/>
          <p:nvPr/>
        </p:nvSpPr>
        <p:spPr bwMode="auto">
          <a:xfrm>
            <a:off x="4788023" y="6243355"/>
            <a:ext cx="2124743" cy="504056"/>
          </a:xfrm>
          <a:prstGeom prst="wedgeRoundRectCallout">
            <a:avLst>
              <a:gd name="adj1" fmla="val 32846"/>
              <a:gd name="adj2" fmla="val -72058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28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減少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73358E6B-E9CE-ED5A-DB90-D3918EE4F606}"/>
              </a:ext>
            </a:extLst>
          </p:cNvPr>
          <p:cNvSpPr/>
          <p:nvPr/>
        </p:nvSpPr>
        <p:spPr bwMode="auto">
          <a:xfrm>
            <a:off x="6984774" y="6243355"/>
            <a:ext cx="2051721" cy="504056"/>
          </a:xfrm>
          <a:prstGeom prst="wedgeRoundRectCallout">
            <a:avLst>
              <a:gd name="adj1" fmla="val -821"/>
              <a:gd name="adj2" fmla="val -82856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増加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816E9A8B-AF6F-6608-A414-724B5CE2BF41}"/>
              </a:ext>
            </a:extLst>
          </p:cNvPr>
          <p:cNvSpPr/>
          <p:nvPr/>
        </p:nvSpPr>
        <p:spPr bwMode="auto">
          <a:xfrm>
            <a:off x="107504" y="5229200"/>
            <a:ext cx="2232247" cy="288032"/>
          </a:xfrm>
          <a:prstGeom prst="wedgeRoundRectCallout">
            <a:avLst>
              <a:gd name="adj1" fmla="val -5392"/>
              <a:gd name="adj2" fmla="val 65984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島前高校の再生で有名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E9588D13-D285-FDBB-6F6F-5111FC3754AF}"/>
              </a:ext>
            </a:extLst>
          </p:cNvPr>
          <p:cNvSpPr/>
          <p:nvPr/>
        </p:nvSpPr>
        <p:spPr bwMode="auto">
          <a:xfrm>
            <a:off x="2411759" y="5157192"/>
            <a:ext cx="6660359" cy="504056"/>
          </a:xfrm>
          <a:prstGeom prst="wedgeRoundRectCallout">
            <a:avLst>
              <a:gd name="adj1" fmla="val -6394"/>
              <a:gd name="adj2" fmla="val 70895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島前高校が発祥の地である「地域みらい留学」で都会の高校生を受け入れ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卒業後都会に戻ったものの、やがてに島に戻ってくる“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ターン”が多く発生</a:t>
            </a:r>
          </a:p>
        </p:txBody>
      </p:sp>
    </p:spTree>
    <p:extLst>
      <p:ext uri="{BB962C8B-B14F-4D97-AF65-F5344CB8AC3E}">
        <p14:creationId xmlns:p14="http://schemas.microsoft.com/office/powerpoint/2010/main" val="39066634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2" grpId="0" uiExpand="1" build="p"/>
      <p:bldP spid="10" grpId="0" uiExpand="1" build="p"/>
      <p:bldP spid="5" grpId="0" uiExpand="1" build="p"/>
      <p:bldP spid="8" grpId="0" animBg="1"/>
      <p:bldP spid="11" grpId="0" animBg="1"/>
      <p:bldP spid="13" grpId="0" animBg="1"/>
      <p:bldP spid="14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A93D07A-DDC4-BE38-F7F8-DC0453B03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F258756A-5374-72F1-8EC2-D0498D98A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" y="1688232"/>
            <a:ext cx="2592288" cy="4640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 東京都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 名古屋市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 浜松市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④ 三遠南信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飯田市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⑥ 平谷村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</a:t>
            </a:r>
            <a:r>
              <a:rPr lang="ja-JP" altLang="en-US" sz="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</a:t>
            </a:r>
            <a:r>
              <a:rPr lang="ja-JP" altLang="en-US" sz="18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　ま</a:t>
            </a:r>
            <a:endParaRPr lang="en-US" altLang="ja-JP" sz="18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⑦ 海士町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5FAEB33-D09D-1663-4397-444D97694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8" y="719543"/>
            <a:ext cx="1872206" cy="5577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120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総人口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</a:t>
            </a:r>
            <a:r>
              <a:rPr lang="en-US" altLang="ja-JP" sz="2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+0</a:t>
            </a:r>
            <a:r>
              <a:rPr lang="en-US" altLang="ja-JP" sz="2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.1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r>
              <a:rPr lang="ja-JP" altLang="en-US" sz="28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28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3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B9F2D8CB-7547-EB62-F8F9-AF448839A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30" y="701892"/>
            <a:ext cx="1872206" cy="62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15-44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endParaRPr lang="en-US" altLang="ja-JP" sz="18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en-US" altLang="ja-JP" sz="2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.3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6%</a:t>
            </a: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+6%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en-US" altLang="ja-JP" sz="3400" u="sng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+11%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4343673-E6B6-CFB4-F3BB-BB3A34C05204}"/>
              </a:ext>
            </a:extLst>
          </p:cNvPr>
          <p:cNvSpPr txBox="1"/>
          <p:nvPr/>
        </p:nvSpPr>
        <p:spPr>
          <a:xfrm>
            <a:off x="107504" y="544007"/>
            <a:ext cx="223224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住民票数の増減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（外国籍住民含む）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  <a:p>
            <a:pPr algn="ctr">
              <a:lnSpc>
                <a:spcPct val="90000"/>
              </a:lnSpc>
            </a:pPr>
            <a:r>
              <a:rPr lang="ja-JP" altLang="en-US" sz="3200" b="1" u="sng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２０→２５年</a:t>
            </a:r>
            <a:endParaRPr kumimoji="1" lang="en-US" altLang="ja-JP" sz="3200" b="1" u="sng" dirty="0">
              <a:solidFill>
                <a:schemeClr val="accent6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6F040796-EB56-17D4-BD57-F24C2253A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680120"/>
            <a:ext cx="1998642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75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以上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の増減率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＋</a:t>
            </a:r>
            <a:r>
              <a:rPr lang="en-US" altLang="ja-JP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13</a:t>
            </a:r>
            <a:r>
              <a:rPr lang="ja-JP" altLang="en-US" sz="34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en-US" altLang="ja-JP" sz="3400" u="sng" dirty="0">
                <a:solidFill>
                  <a:srgbClr val="8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+4% 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u="sng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u="sng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2%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59155AE-8A86-C137-CA29-E203C72F6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876" y="680265"/>
            <a:ext cx="1872206" cy="560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1071563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095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430338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ts val="900"/>
              </a:spcBef>
              <a:buFontTx/>
              <a:buNone/>
            </a:pP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0-4</a:t>
            </a:r>
            <a:r>
              <a:rPr lang="ja-JP" altLang="en-US" sz="18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増減率</a:t>
            </a:r>
            <a:endParaRPr lang="en-US" altLang="ja-JP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15%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21%</a:t>
            </a: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34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18%</a:t>
            </a:r>
          </a:p>
          <a:p>
            <a:pPr algn="r" eaLnBrk="1" hangingPunct="1">
              <a:spcBef>
                <a:spcPts val="600"/>
              </a:spcBef>
              <a:spcAft>
                <a:spcPts val="2400"/>
              </a:spcAft>
              <a:buFontTx/>
              <a:buNone/>
            </a:pPr>
            <a:r>
              <a:rPr lang="en-US" altLang="ja-JP" sz="3400" u="sng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+40%</a:t>
            </a:r>
          </a:p>
          <a:p>
            <a:pPr algn="r" eaLnBrk="1" hangingPunct="1">
              <a:spcBef>
                <a:spcPts val="1500"/>
              </a:spcBef>
              <a:buNone/>
            </a:pPr>
            <a:r>
              <a:rPr lang="ja-JP" altLang="en-US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△</a:t>
            </a:r>
            <a:r>
              <a:rPr lang="en-US" altLang="ja-JP" sz="3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11%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2A7BC028-0946-CC93-E167-38AEB6453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828" y="-27384"/>
            <a:ext cx="710329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人口が減るのは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地方だけ？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B8B347A1-AC2E-AD4D-6D9B-5EF072517DA3}"/>
              </a:ext>
            </a:extLst>
          </p:cNvPr>
          <p:cNvSpPr/>
          <p:nvPr/>
        </p:nvSpPr>
        <p:spPr bwMode="auto">
          <a:xfrm>
            <a:off x="251521" y="6245097"/>
            <a:ext cx="1656183" cy="502314"/>
          </a:xfrm>
          <a:prstGeom prst="wedgeRoundRectCallout">
            <a:avLst>
              <a:gd name="adj1" fmla="val -8890"/>
              <a:gd name="adj2" fmla="val -70417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島根県隠岐郡の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人口２千人の離島</a:t>
            </a: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768060E-FC71-1238-0E50-B9D77636C7B0}"/>
              </a:ext>
            </a:extLst>
          </p:cNvPr>
          <p:cNvSpPr/>
          <p:nvPr/>
        </p:nvSpPr>
        <p:spPr bwMode="auto">
          <a:xfrm>
            <a:off x="2040836" y="6237312"/>
            <a:ext cx="2675180" cy="510099"/>
          </a:xfrm>
          <a:prstGeom prst="wedgeRoundRectCallout">
            <a:avLst>
              <a:gd name="adj1" fmla="val 46612"/>
              <a:gd name="adj2" fmla="val -76505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高齢化率４割超の</a:t>
            </a:r>
            <a:r>
              <a:rPr lang="en-US" altLang="ja-JP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のうち、３町村で増加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845B93EF-66A9-E75A-B4FB-DADFB871748D}"/>
              </a:ext>
            </a:extLst>
          </p:cNvPr>
          <p:cNvSpPr/>
          <p:nvPr/>
        </p:nvSpPr>
        <p:spPr bwMode="auto">
          <a:xfrm>
            <a:off x="4788023" y="6243355"/>
            <a:ext cx="2124743" cy="504056"/>
          </a:xfrm>
          <a:prstGeom prst="wedgeRoundRectCallout">
            <a:avLst>
              <a:gd name="adj1" fmla="val 32846"/>
              <a:gd name="adj2" fmla="val -72058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28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減少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4209A353-996A-F29A-FC97-F26A54D3A1B6}"/>
              </a:ext>
            </a:extLst>
          </p:cNvPr>
          <p:cNvSpPr/>
          <p:nvPr/>
        </p:nvSpPr>
        <p:spPr bwMode="auto">
          <a:xfrm>
            <a:off x="6984774" y="6243355"/>
            <a:ext cx="2051721" cy="504056"/>
          </a:xfrm>
          <a:prstGeom prst="wedgeRoundRectCallout">
            <a:avLst>
              <a:gd name="adj1" fmla="val -821"/>
              <a:gd name="adj2" fmla="val -82856"/>
              <a:gd name="adj3" fmla="val 16667"/>
            </a:avLst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同左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599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市町村のうち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市町村で</a:t>
            </a:r>
            <a:r>
              <a:rPr lang="ja-JP" altLang="en-US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増加</a:t>
            </a: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0E084ECD-C95C-166B-980E-F254B905D945}"/>
              </a:ext>
            </a:extLst>
          </p:cNvPr>
          <p:cNvSpPr/>
          <p:nvPr/>
        </p:nvSpPr>
        <p:spPr bwMode="auto">
          <a:xfrm>
            <a:off x="107504" y="5229200"/>
            <a:ext cx="2232247" cy="288032"/>
          </a:xfrm>
          <a:prstGeom prst="wedgeRoundRectCallout">
            <a:avLst>
              <a:gd name="adj1" fmla="val -5392"/>
              <a:gd name="adj2" fmla="val 65984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島前高校の再生で有名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C0BBEEFD-724A-6B30-AD56-1E1E8ECDA01F}"/>
              </a:ext>
            </a:extLst>
          </p:cNvPr>
          <p:cNvSpPr/>
          <p:nvPr/>
        </p:nvSpPr>
        <p:spPr bwMode="auto">
          <a:xfrm>
            <a:off x="2411759" y="5157192"/>
            <a:ext cx="6660359" cy="504056"/>
          </a:xfrm>
          <a:prstGeom prst="wedgeRoundRectCallout">
            <a:avLst>
              <a:gd name="adj1" fmla="val -6394"/>
              <a:gd name="adj2" fmla="val 70895"/>
              <a:gd name="adj3" fmla="val 16667"/>
            </a:avLst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島前高校が発祥の地である「地域みらい留学」で都会の高校生を受け入れ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 卒業後都会に戻ったものの、やがてに島に戻ってくる“</a:t>
            </a:r>
            <a:r>
              <a:rPr kumimoji="1" lang="en-US" altLang="ja-JP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</a:t>
            </a: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ターン”が多く発生</a:t>
            </a:r>
          </a:p>
        </p:txBody>
      </p:sp>
      <p:sp>
        <p:nvSpPr>
          <p:cNvPr id="15" name="AutoShape 26">
            <a:extLst>
              <a:ext uri="{FF2B5EF4-FFF2-40B4-BE49-F238E27FC236}">
                <a16:creationId xmlns:a16="http://schemas.microsoft.com/office/drawing/2014/main" id="{F8827E31-4C1C-5943-D455-273A6CC5A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5737" y="5612"/>
            <a:ext cx="9214721" cy="6858000"/>
          </a:xfrm>
          <a:prstGeom prst="star24">
            <a:avLst>
              <a:gd name="adj" fmla="val 46787"/>
            </a:avLst>
          </a:prstGeom>
          <a:solidFill>
            <a:schemeClr val="accent5"/>
          </a:soli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CC0000"/>
                </a:solidFill>
                <a:latin typeface="Arial" panose="020B0604020202020204" pitchFamily="34" charset="0"/>
                <a:ea typeface="HGP創英角ﾎﾟｯﾌﾟ体" panose="040B0A00000000000000" pitchFamily="50" charset="-128"/>
                <a:cs typeface="+mn-cs"/>
              </a:defRPr>
            </a:lvl9pPr>
          </a:lstStyle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勘違いしてませんか、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「田舎は高齢者が増加中」と。</a:t>
            </a:r>
            <a:endParaRPr lang="en-US" altLang="ja-JP" sz="36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1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ところが数えてみると、過疎地ではもう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７５歳以上の人の数は減り始めています。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反対に都会では７５歳以上がまだ急増中。</a:t>
            </a:r>
            <a:endParaRPr lang="en-US" altLang="ja-JP" sz="32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0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都会では、田舎から集まり続けた若者が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続々７５歳を越え、医療や介護がピンチ。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6633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しかも支える側の若者は減っています。</a:t>
            </a:r>
            <a:endParaRPr lang="en-US" altLang="ja-JP" sz="3200" dirty="0">
              <a:solidFill>
                <a:srgbClr val="6633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120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田舎ではもう、年寄りの成り手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が足りず、医療介護の予算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r>
              <a:rPr lang="ja-JP" altLang="en-US" sz="4000" dirty="0">
                <a:solidFill>
                  <a:srgbClr val="006699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が減って行きます。</a:t>
            </a:r>
            <a:endParaRPr lang="en-US" altLang="ja-JP" sz="40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2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lnSpc>
                <a:spcPct val="85000"/>
              </a:lnSpc>
              <a:spcBef>
                <a:spcPts val="0"/>
              </a:spcBef>
              <a:buFontTx/>
              <a:buNone/>
            </a:pPr>
            <a:endParaRPr lang="en-US" altLang="ja-JP" sz="4400" dirty="0">
              <a:solidFill>
                <a:srgbClr val="006699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2089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2" grpId="0" uiExpand="1" build="p"/>
      <p:bldP spid="10" grpId="0" uiExpand="1" build="p"/>
      <p:bldP spid="5" grpId="0" uiExpand="1" build="p"/>
      <p:bldP spid="8" grpId="0" animBg="1"/>
      <p:bldP spid="11" grpId="0" animBg="1"/>
      <p:bldP spid="13" grpId="0" animBg="1"/>
      <p:bldP spid="14" grpId="0" animBg="1"/>
      <p:bldP spid="7" grpId="0" animBg="1"/>
      <p:bldP spid="9" grpId="0" animBg="1"/>
      <p:bldP spid="15" grpId="0" build="p" animBg="1"/>
    </p:bld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18713</TotalTime>
  <Words>7517</Words>
  <Application>Microsoft Office PowerPoint</Application>
  <PresentationFormat>画面に合わせる (4:3)</PresentationFormat>
  <Paragraphs>1846</Paragraphs>
  <Slides>38</Slides>
  <Notes>38</Notes>
  <HiddenSlides>7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48" baseType="lpstr">
      <vt:lpstr>HGP創英角ｺﾞｼｯｸUB</vt:lpstr>
      <vt:lpstr>HGP創英角ﾎﾟｯﾌﾟ体</vt:lpstr>
      <vt:lpstr>HGS創英角ﾎﾟｯﾌﾟ体</vt:lpstr>
      <vt:lpstr>HG丸ｺﾞｼｯｸM-PRO</vt:lpstr>
      <vt:lpstr>HG創英角ｺﾞｼｯｸUB</vt:lpstr>
      <vt:lpstr>ＭＳ Ｐゴシック</vt:lpstr>
      <vt:lpstr>UD デジタル 教科書体 NK-B</vt:lpstr>
      <vt:lpstr>Arial</vt:lpstr>
      <vt:lpstr>Times New Roman</vt:lpstr>
      <vt:lpstr>標準デザイン</vt:lpstr>
      <vt:lpstr>PowerPoint プレゼンテーション</vt:lpstr>
      <vt:lpstr>PowerPoint プレゼンテーション</vt:lpstr>
      <vt:lpstr>PowerPoint プレゼンテーション</vt:lpstr>
      <vt:lpstr>三遠南信、日本、世界の基盤を揺るがす　　人口成熟の実相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それでも田舎は消滅していく？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意識は若い人から変わってきている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人口減少時代の三遠南信地域、切り拓く未来</dc:title>
  <dc:creator>Admin</dc:creator>
  <cp:lastModifiedBy>浩介 藻谷</cp:lastModifiedBy>
  <cp:revision>2786</cp:revision>
  <dcterms:created xsi:type="dcterms:W3CDTF">2007-11-10T00:11:24Z</dcterms:created>
  <dcterms:modified xsi:type="dcterms:W3CDTF">2025-10-06T06:36:11Z</dcterms:modified>
</cp:coreProperties>
</file>